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3394" r:id="rId2"/>
    <p:sldId id="3382" r:id="rId3"/>
    <p:sldId id="3399" r:id="rId4"/>
    <p:sldId id="3493" r:id="rId5"/>
    <p:sldId id="3519" r:id="rId6"/>
    <p:sldId id="3520" r:id="rId7"/>
    <p:sldId id="3522" r:id="rId8"/>
    <p:sldId id="3521" r:id="rId9"/>
    <p:sldId id="3544" r:id="rId10"/>
    <p:sldId id="3523" r:id="rId11"/>
    <p:sldId id="3525" r:id="rId12"/>
    <p:sldId id="3567" r:id="rId13"/>
    <p:sldId id="3565" r:id="rId14"/>
    <p:sldId id="3569" r:id="rId15"/>
    <p:sldId id="3570" r:id="rId16"/>
    <p:sldId id="3568" r:id="rId17"/>
    <p:sldId id="3571" r:id="rId18"/>
    <p:sldId id="3582" r:id="rId19"/>
    <p:sldId id="3583" r:id="rId20"/>
    <p:sldId id="3575" r:id="rId21"/>
    <p:sldId id="3573" r:id="rId22"/>
    <p:sldId id="3566" r:id="rId23"/>
    <p:sldId id="3574" r:id="rId24"/>
    <p:sldId id="3581" r:id="rId25"/>
    <p:sldId id="3506" r:id="rId26"/>
    <p:sldId id="3564" r:id="rId27"/>
    <p:sldId id="3555" r:id="rId28"/>
    <p:sldId id="3539" r:id="rId29"/>
    <p:sldId id="3554" r:id="rId30"/>
    <p:sldId id="3534" r:id="rId31"/>
    <p:sldId id="3556" r:id="rId32"/>
    <p:sldId id="3558" r:id="rId33"/>
    <p:sldId id="3557" r:id="rId34"/>
    <p:sldId id="3541" r:id="rId35"/>
    <p:sldId id="3559" r:id="rId36"/>
    <p:sldId id="3561" r:id="rId37"/>
    <p:sldId id="3560" r:id="rId38"/>
    <p:sldId id="3546" r:id="rId39"/>
    <p:sldId id="3577" r:id="rId40"/>
    <p:sldId id="3584" r:id="rId41"/>
    <p:sldId id="3576" r:id="rId42"/>
    <p:sldId id="3578" r:id="rId43"/>
    <p:sldId id="3548" r:id="rId44"/>
    <p:sldId id="3549" r:id="rId45"/>
    <p:sldId id="3550" r:id="rId46"/>
    <p:sldId id="3551" r:id="rId47"/>
    <p:sldId id="3542" r:id="rId48"/>
    <p:sldId id="3543" r:id="rId49"/>
    <p:sldId id="3579" r:id="rId50"/>
    <p:sldId id="3580" r:id="rId51"/>
    <p:sldId id="3424" r:id="rId52"/>
    <p:sldId id="3586" r:id="rId53"/>
    <p:sldId id="3585" r:id="rId54"/>
    <p:sldId id="3481" r:id="rId55"/>
    <p:sldId id="3482" r:id="rId56"/>
    <p:sldId id="3529" r:id="rId57"/>
    <p:sldId id="3532" r:id="rId58"/>
    <p:sldId id="3533" r:id="rId59"/>
    <p:sldId id="3530" r:id="rId60"/>
    <p:sldId id="3231" r:id="rId6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on gary" initials="wg" lastIdx="1" clrIdx="0">
    <p:extLst>
      <p:ext uri="{19B8F6BF-5375-455C-9EA6-DF929625EA0E}">
        <p15:presenceInfo xmlns:p15="http://schemas.microsoft.com/office/powerpoint/2012/main" userId="36f2ec5a437e181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DD00"/>
    <a:srgbClr val="02BE8D"/>
    <a:srgbClr val="E676D6"/>
    <a:srgbClr val="EB91DE"/>
    <a:srgbClr val="D3EDE8"/>
    <a:srgbClr val="366BBD"/>
    <a:srgbClr val="EC9E97"/>
    <a:srgbClr val="C72424"/>
    <a:srgbClr val="92D2C6"/>
    <a:srgbClr val="3F75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95" autoAdjust="0"/>
    <p:restoredTop sz="80099" autoAdjust="0"/>
  </p:normalViewPr>
  <p:slideViewPr>
    <p:cSldViewPr snapToGrid="0">
      <p:cViewPr varScale="1">
        <p:scale>
          <a:sx n="118" d="100"/>
          <a:sy n="118" d="100"/>
        </p:scale>
        <p:origin x="132" y="16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98365-F53F-4CDA-A9C3-AF7FD0858500}" type="datetimeFigureOut">
              <a:rPr lang="zh-CN" altLang="en-US" smtClean="0"/>
              <a:t>2025/3/29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F48B1E-3844-496C-8F27-82E99E74A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9119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1185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9391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5591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8875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6329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3483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8784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99638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5932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85006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9468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63201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3233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41666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86553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29260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93567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64597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22444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85386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35635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5975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07352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58355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38335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02057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228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47767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5652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18969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1543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7590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39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8874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53987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91454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41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17589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42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02132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43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99506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44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11470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45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60971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46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17895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47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33802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48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12490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49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1562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95002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50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71125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51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34144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52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06648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53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05855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54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67047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55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460777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56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212088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57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07454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58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373068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59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5828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9368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7426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4301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6427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6A9E09-D1A5-4964-96DD-C272DDCB1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CEBCDFF-9E79-4D83-8BE4-E4BFC5ECE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CCAD58-37AD-4096-8D7A-A24DFF04A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2025/3/29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767ACE-0889-48EB-9F4E-B3BCF2B65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EAD6D4-E8C8-48A5-BB8F-9416801C5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761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564D9D-F39E-4DCB-BB8E-772CADB3D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8AC28BA-54D0-48F9-BF08-F578B72908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C4DAA3-AB46-429F-BC38-22600B11B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2025/3/29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C0907F-8060-4F71-8001-A8466CC2D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F4A13E-29A6-4BF2-8C16-0FB39D70C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331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1FD02FF-058B-4611-ABBD-4FDAD2B214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29E8EBE-CE0B-44F6-996F-EE71D47E99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A2D0EB-F6F8-4D56-B88D-BA61D7164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2025/3/29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3770A1-7DF4-40DD-A36F-ACD6CE958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B44572-2E41-468F-8E0F-A906DA72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6209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2025/3/29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文本框 5"/>
          <p:cNvSpPr txBox="1"/>
          <p:nvPr userDrawn="1"/>
        </p:nvSpPr>
        <p:spPr>
          <a:xfrm>
            <a:off x="4397375" y="75311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608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ED88FC-2026-47CE-B797-B1AD70ED8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C70A4E-F739-4E8B-A81C-34A733F5F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29521F-7FA9-4DBF-8B95-7BC72527F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2025/3/29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65F88F-3CE8-4DFD-AEA5-9A9E216F3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3A02CF-7CAB-4224-9369-8F133B543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068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E60236-3122-40C8-A2BA-BE946F414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F86EE4-A9C1-4E1C-895C-4CDB09B8B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2B996B-9399-4D3D-A561-B097415A8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2025/3/29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E9ADBB-01D4-405F-BA5E-591CE440D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586D59-FB6F-415F-8F1E-98A6030ED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104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C9FAED-22B0-4915-9A53-246450B9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EF1BAA-EA45-4118-9B95-7FCBF41D9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9ECD2A-91F2-4487-AE4B-EA69B39CF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5F7DBE-57D0-48E9-B406-0401AB4A6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2025/3/29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0FA0907-AE21-476E-9A56-D741C2336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5A49AB5-DF57-4E34-AB28-EC26CBEF6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514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1DEF9B-557E-414A-912F-4BB938D4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A3C8C9-F524-4911-A0EC-1513F3C6F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F3D93D-81A7-4D47-ADFA-977E08AAE4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134450E-175D-46A3-921B-85EA2F7D16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A0676AD-52CC-424E-B279-7BC879365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58EE84D-FE41-43AC-B521-67A7B8FA9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2025/3/29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F1C6F89-7291-42CD-9487-50AE2A945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8BFE8EB-BAC4-454E-A4DC-B69FA3C58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425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3043C2-BD38-4F33-8C41-E25AD911D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FAB3807-44D3-4F4F-8060-E10F9123D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2025/3/29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FDA364-765C-4F94-96E7-AB9BA576F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584DDB-B007-4AC9-8CFF-E1EF419D3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662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E3C10E9-CFE1-44EA-B43D-E27974261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2025/3/29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89073A9-8FD3-4B49-9F06-04B003BFC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0157F4-6FDC-4693-B09D-6DDD79AC7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766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B26233-671A-43E2-8306-42566CB50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016B2F-7E31-4513-98D9-0D185CC95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3797B9-3363-4999-844F-ED482410C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27F5C5-6AFE-4E7F-93A8-97936C816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2025/3/29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492E0EA-2690-498A-923C-A5879D34D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126570A-8237-4E65-B919-60E7141EA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399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990762-5967-49C3-AC7B-B383B88B0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28B31A2-8F84-4212-80A0-D63B5CF775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F0627BA-620A-436F-B3ED-90C797630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88EF30F-A058-4400-A273-EB00858CA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2025/3/29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7AD9F7-FD42-449F-AD4B-703C825BE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F009EC-CCD3-4324-8356-1AC2B8FD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157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FAA2EB0-E6C2-4DDA-AC6C-830B48C6E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A8DF27-379A-436C-AF46-66828990B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D2337C-9985-455D-B7E4-9F819830B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469AC-3566-4F4B-965A-CB7ECF5E2515}" type="datetimeFigureOut">
              <a:rPr lang="zh-CN" altLang="en-US" smtClean="0"/>
              <a:t>2025/3/29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153385-F15D-457C-B14A-0B471547A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4F1B8F-872F-4EC9-A7E5-E54C45DEFA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0864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22.jpe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gif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9.png"/><Relationship Id="rId10" Type="http://schemas.openxmlformats.org/officeDocument/2006/relationships/image" Target="../media/image38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38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5.pn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45.png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45.png"/><Relationship Id="rId4" Type="http://schemas.openxmlformats.org/officeDocument/2006/relationships/image" Target="../media/image33.png"/><Relationship Id="rId9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45.png"/><Relationship Id="rId10" Type="http://schemas.openxmlformats.org/officeDocument/2006/relationships/image" Target="../media/image41.png"/><Relationship Id="rId4" Type="http://schemas.openxmlformats.org/officeDocument/2006/relationships/image" Target="../media/image33.png"/><Relationship Id="rId9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41.png"/><Relationship Id="rId5" Type="http://schemas.openxmlformats.org/officeDocument/2006/relationships/image" Target="../media/image45.png"/><Relationship Id="rId10" Type="http://schemas.openxmlformats.org/officeDocument/2006/relationships/image" Target="../media/image60.png"/><Relationship Id="rId4" Type="http://schemas.openxmlformats.org/officeDocument/2006/relationships/image" Target="../media/image33.png"/><Relationship Id="rId9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65.png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3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69" y="2396430"/>
            <a:ext cx="12191331" cy="1838567"/>
          </a:xfrm>
          <a:prstGeom prst="rect">
            <a:avLst/>
          </a:prstGeom>
          <a:solidFill>
            <a:srgbClr val="1A7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8172" y="2017547"/>
            <a:ext cx="2624273" cy="26242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000" y="1877889"/>
            <a:ext cx="3140616" cy="290358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760263" y="2435849"/>
            <a:ext cx="88708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65">
              <a:defRPr/>
            </a:pPr>
            <a:r>
              <a:rPr lang="en-US" altLang="zh-CN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Uncertainty-guided Learning for Improving Image Manipulation Detection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070" y="0"/>
            <a:ext cx="1966449" cy="57599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35D3E6C-F41E-4072-8654-E0972F85A092}"/>
              </a:ext>
            </a:extLst>
          </p:cNvPr>
          <p:cNvSpPr txBox="1"/>
          <p:nvPr/>
        </p:nvSpPr>
        <p:spPr>
          <a:xfrm>
            <a:off x="5388822" y="4274416"/>
            <a:ext cx="1414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latin typeface="+mj-lt"/>
              </a:rPr>
              <a:t>ICCV 2023</a:t>
            </a:r>
            <a:endParaRPr lang="zh-CN" altLang="en-US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4554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35CE67DA-8DF0-4A90-BBA9-237E6B31F313}"/>
              </a:ext>
            </a:extLst>
          </p:cNvPr>
          <p:cNvSpPr txBox="1"/>
          <p:nvPr/>
        </p:nvSpPr>
        <p:spPr>
          <a:xfrm>
            <a:off x="1042966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250E640-9304-4479-9547-7C64403168CB}"/>
              </a:ext>
            </a:extLst>
          </p:cNvPr>
          <p:cNvSpPr txBox="1"/>
          <p:nvPr/>
        </p:nvSpPr>
        <p:spPr>
          <a:xfrm>
            <a:off x="965200" y="822179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数据不确定性</a:t>
            </a:r>
            <a:r>
              <a:rPr lang="en-US" altLang="zh-CN" dirty="0"/>
              <a:t>----</a:t>
            </a:r>
            <a:r>
              <a:rPr lang="zh-CN" altLang="en-US" dirty="0"/>
              <a:t>标注</a:t>
            </a:r>
            <a:r>
              <a:rPr lang="zh-CN" altLang="en-US" b="1" dirty="0"/>
              <a:t>模糊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8B9073-072C-4784-82C4-0FDC23A4F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66" y="1733487"/>
            <a:ext cx="3272471" cy="219044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988A0AB-7E49-48F2-95AB-49F6DF4889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5900" y="1733487"/>
            <a:ext cx="3281269" cy="2181648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4B005827-EB42-4136-BE2C-E0E125B8B679}"/>
              </a:ext>
            </a:extLst>
          </p:cNvPr>
          <p:cNvGrpSpPr/>
          <p:nvPr/>
        </p:nvGrpSpPr>
        <p:grpSpPr>
          <a:xfrm>
            <a:off x="8237632" y="1733487"/>
            <a:ext cx="3281268" cy="2199241"/>
            <a:chOff x="8237632" y="1733487"/>
            <a:chExt cx="3281268" cy="2199241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8935BDB-D767-4147-8151-E5F7DE62C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37632" y="1733487"/>
              <a:ext cx="3281268" cy="2199241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054EB5D-7CCE-4EE3-A10E-5BDBC409F613}"/>
                </a:ext>
              </a:extLst>
            </p:cNvPr>
            <p:cNvSpPr/>
            <p:nvPr/>
          </p:nvSpPr>
          <p:spPr>
            <a:xfrm>
              <a:off x="8237632" y="1733487"/>
              <a:ext cx="3281268" cy="2181638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4367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35CE67DA-8DF0-4A90-BBA9-237E6B31F313}"/>
              </a:ext>
            </a:extLst>
          </p:cNvPr>
          <p:cNvSpPr txBox="1"/>
          <p:nvPr/>
        </p:nvSpPr>
        <p:spPr>
          <a:xfrm>
            <a:off x="1042966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250E640-9304-4479-9547-7C64403168CB}"/>
              </a:ext>
            </a:extLst>
          </p:cNvPr>
          <p:cNvSpPr txBox="1"/>
          <p:nvPr/>
        </p:nvSpPr>
        <p:spPr>
          <a:xfrm>
            <a:off x="929104" y="819924"/>
            <a:ext cx="5801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模型不确定性</a:t>
            </a:r>
            <a:r>
              <a:rPr lang="en-US" altLang="zh-CN" dirty="0"/>
              <a:t>----</a:t>
            </a:r>
            <a:r>
              <a:rPr lang="zh-CN" altLang="en-US" b="1" dirty="0"/>
              <a:t>同一子对象</a:t>
            </a:r>
            <a:r>
              <a:rPr lang="zh-CN" altLang="en-US" dirty="0"/>
              <a:t>在不同图片内</a:t>
            </a:r>
            <a:r>
              <a:rPr lang="zh-CN" altLang="en-US" b="1" dirty="0"/>
              <a:t>具有不同标签</a:t>
            </a:r>
          </a:p>
        </p:txBody>
      </p:sp>
      <p:pic>
        <p:nvPicPr>
          <p:cNvPr id="2052" name="Picture 4" descr="可爱的宝宝超大高清图片素材专辑1(20P)[PhotoShop资源网|PS教程|PSD模板|照片处理|PS素材|背景图片|字体下载|PS笔刷下载]">
            <a:extLst>
              <a:ext uri="{FF2B5EF4-FFF2-40B4-BE49-F238E27FC236}">
                <a16:creationId xmlns:a16="http://schemas.microsoft.com/office/drawing/2014/main" id="{2D2BC417-D412-473B-8AB5-F83603D1C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959" y="1842608"/>
            <a:ext cx="4532941" cy="28330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1EB882A2-8BE5-4899-871E-5BCED31ECDEF}"/>
              </a:ext>
            </a:extLst>
          </p:cNvPr>
          <p:cNvSpPr/>
          <p:nvPr/>
        </p:nvSpPr>
        <p:spPr>
          <a:xfrm>
            <a:off x="9346301" y="2532807"/>
            <a:ext cx="590718" cy="582627"/>
          </a:xfrm>
          <a:prstGeom prst="ellipse">
            <a:avLst/>
          </a:prstGeom>
          <a:noFill/>
          <a:ln>
            <a:solidFill>
              <a:srgbClr val="02BE8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69FECEA-171D-4BDE-8E26-05098225E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4421" y="1842611"/>
            <a:ext cx="2628708" cy="2833085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13CCF9D3-D927-411C-B9D5-48E50B53BAB5}"/>
              </a:ext>
            </a:extLst>
          </p:cNvPr>
          <p:cNvGrpSpPr/>
          <p:nvPr/>
        </p:nvGrpSpPr>
        <p:grpSpPr>
          <a:xfrm>
            <a:off x="1051055" y="1842611"/>
            <a:ext cx="2621660" cy="2833085"/>
            <a:chOff x="1051055" y="1842611"/>
            <a:chExt cx="2621660" cy="283308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8EC7E46-9F77-40FA-9466-14F80774D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1055" y="1842611"/>
              <a:ext cx="2621660" cy="2833085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72BDA3D-A3A7-4EEB-B280-E19996471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04887" y="2476500"/>
              <a:ext cx="100569" cy="854834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D6D57743-BDE2-44EC-A812-07DF98ABB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90621" y="2441298"/>
              <a:ext cx="100569" cy="890036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12D6BF50-A5EC-4901-8F67-D86D9DE77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67084" y="2436023"/>
              <a:ext cx="761910" cy="80953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2CE785AF-56F9-491C-9174-2FA91B9FE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25969" y="3259152"/>
              <a:ext cx="864652" cy="653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3733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35CE67DA-8DF0-4A90-BBA9-237E6B31F313}"/>
              </a:ext>
            </a:extLst>
          </p:cNvPr>
          <p:cNvSpPr txBox="1"/>
          <p:nvPr/>
        </p:nvSpPr>
        <p:spPr>
          <a:xfrm>
            <a:off x="1042966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65A98BB-29B5-4010-9DFC-7F1B98AB3726}"/>
              </a:ext>
            </a:extLst>
          </p:cNvPr>
          <p:cNvSpPr txBox="1"/>
          <p:nvPr/>
        </p:nvSpPr>
        <p:spPr>
          <a:xfrm>
            <a:off x="929104" y="858448"/>
            <a:ext cx="775365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数据不确定性：数据本身的内在噪声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1600" dirty="0"/>
              <a:t>        </a:t>
            </a:r>
            <a:r>
              <a:rPr lang="zh-CN" altLang="en-US" sz="1600" b="1" dirty="0"/>
              <a:t>① </a:t>
            </a:r>
            <a:r>
              <a:rPr lang="zh-CN" altLang="en-US" sz="1600" dirty="0"/>
              <a:t>不予处理：模型强行拟合噪声。存在</a:t>
            </a:r>
            <a:r>
              <a:rPr lang="zh-CN" altLang="en-US" sz="1600" b="1" dirty="0"/>
              <a:t>正则化问题</a:t>
            </a:r>
            <a:endParaRPr lang="en-US" altLang="zh-CN" sz="1600" b="1" dirty="0"/>
          </a:p>
          <a:p>
            <a:endParaRPr lang="en-US" altLang="zh-CN" sz="1600" b="1" dirty="0"/>
          </a:p>
          <a:p>
            <a:endParaRPr lang="en-US" altLang="zh-CN" sz="1600" b="1" dirty="0"/>
          </a:p>
          <a:p>
            <a:r>
              <a:rPr lang="en-US" altLang="zh-CN" sz="1600" b="1" dirty="0"/>
              <a:t>         </a:t>
            </a:r>
            <a:r>
              <a:rPr lang="en-US" altLang="zh-CN" b="1" dirty="0"/>
              <a:t>1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r>
              <a:rPr lang="en-US" altLang="zh-CN" sz="1600" b="1" dirty="0"/>
              <a:t>         </a:t>
            </a:r>
          </a:p>
          <a:p>
            <a:r>
              <a:rPr lang="en-US" altLang="zh-CN" sz="1600" b="1" dirty="0"/>
              <a:t>         </a:t>
            </a:r>
          </a:p>
          <a:p>
            <a:r>
              <a:rPr lang="en-US" altLang="zh-CN" sz="1600" b="1" dirty="0"/>
              <a:t>         </a:t>
            </a:r>
            <a:r>
              <a:rPr lang="en-US" altLang="zh-CN" b="1" dirty="0"/>
              <a:t>2</a:t>
            </a:r>
            <a:r>
              <a:rPr lang="zh-CN" altLang="en-US" b="1" dirty="0"/>
              <a:t>） </a:t>
            </a:r>
            <a:r>
              <a:rPr lang="en-US" altLang="zh-CN" b="1" dirty="0"/>
              <a:t>Dropout</a:t>
            </a:r>
            <a:endParaRPr lang="en-US" altLang="zh-CN" sz="16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06715E-79F1-4847-A5B1-CF93D4A11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391" y="1892642"/>
            <a:ext cx="6618708" cy="892551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07B2BBD8-CC43-4541-B3F2-0295D5B3C820}"/>
              </a:ext>
            </a:extLst>
          </p:cNvPr>
          <p:cNvSpPr/>
          <p:nvPr/>
        </p:nvSpPr>
        <p:spPr>
          <a:xfrm>
            <a:off x="7274741" y="1892642"/>
            <a:ext cx="1343277" cy="810098"/>
          </a:xfrm>
          <a:prstGeom prst="roundRect">
            <a:avLst/>
          </a:prstGeom>
          <a:noFill/>
          <a:ln w="28575">
            <a:solidFill>
              <a:srgbClr val="AAD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30" name="Picture 6" descr="AlexNet总结| Yoxode">
            <a:extLst>
              <a:ext uri="{FF2B5EF4-FFF2-40B4-BE49-F238E27FC236}">
                <a16:creationId xmlns:a16="http://schemas.microsoft.com/office/drawing/2014/main" id="{051014F6-6335-42AD-BDB2-B4192BCDF19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391" y="3377782"/>
            <a:ext cx="5140909" cy="2621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612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35CE67DA-8DF0-4A90-BBA9-237E6B31F313}"/>
              </a:ext>
            </a:extLst>
          </p:cNvPr>
          <p:cNvSpPr txBox="1"/>
          <p:nvPr/>
        </p:nvSpPr>
        <p:spPr>
          <a:xfrm>
            <a:off x="1042966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65A98BB-29B5-4010-9DFC-7F1B98AB3726}"/>
              </a:ext>
            </a:extLst>
          </p:cNvPr>
          <p:cNvSpPr txBox="1"/>
          <p:nvPr/>
        </p:nvSpPr>
        <p:spPr>
          <a:xfrm>
            <a:off x="929104" y="858448"/>
            <a:ext cx="811311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数据不确定性：数据本身的内在噪声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1600" dirty="0"/>
              <a:t>        </a:t>
            </a:r>
            <a:r>
              <a:rPr lang="zh-CN" altLang="en-US" sz="1600" b="1" dirty="0"/>
              <a:t>① </a:t>
            </a:r>
            <a:r>
              <a:rPr lang="zh-CN" altLang="en-US" sz="1600" dirty="0"/>
              <a:t>不予处理：模型强行拟合噪声。存在</a:t>
            </a:r>
            <a:r>
              <a:rPr lang="zh-CN" altLang="en-US" sz="1600" b="1" dirty="0"/>
              <a:t>正则化问题</a:t>
            </a:r>
            <a:endParaRPr lang="en-US" altLang="zh-CN" sz="1600" b="1" dirty="0"/>
          </a:p>
          <a:p>
            <a:endParaRPr lang="en-US" altLang="zh-CN" sz="1600" b="1" dirty="0"/>
          </a:p>
          <a:p>
            <a:r>
              <a:rPr lang="en-US" altLang="zh-CN" sz="1600" b="1" dirty="0"/>
              <a:t>        </a:t>
            </a:r>
            <a:r>
              <a:rPr lang="zh-CN" altLang="en-US" sz="1600" b="1" dirty="0"/>
              <a:t>② </a:t>
            </a:r>
            <a:r>
              <a:rPr lang="zh-CN" altLang="en-US" sz="1600" dirty="0"/>
              <a:t>予以处理：</a:t>
            </a:r>
            <a:r>
              <a:rPr lang="en-US" altLang="zh-CN" sz="1600" dirty="0"/>
              <a:t>1</a:t>
            </a:r>
            <a:r>
              <a:rPr lang="zh-CN" altLang="en-US" sz="1600" dirty="0"/>
              <a:t>）生成</a:t>
            </a:r>
            <a:r>
              <a:rPr lang="zh-CN" altLang="en-US" sz="1600" b="1" dirty="0"/>
              <a:t>简单残差</a:t>
            </a:r>
            <a:r>
              <a:rPr lang="en-US" altLang="zh-CN" sz="1600" b="1" dirty="0"/>
              <a:t>map</a:t>
            </a:r>
            <a:r>
              <a:rPr lang="zh-CN" altLang="en-US" sz="1600" dirty="0"/>
              <a:t>，用作特征指导。</a:t>
            </a:r>
            <a:r>
              <a:rPr lang="zh-CN" altLang="en-US" sz="1600" b="1" dirty="0"/>
              <a:t>受限于较强的独立同分布假设</a:t>
            </a:r>
            <a:endParaRPr lang="en-US" altLang="zh-CN" sz="1600" b="1" dirty="0"/>
          </a:p>
        </p:txBody>
      </p:sp>
    </p:spTree>
    <p:extLst>
      <p:ext uri="{BB962C8B-B14F-4D97-AF65-F5344CB8AC3E}">
        <p14:creationId xmlns:p14="http://schemas.microsoft.com/office/powerpoint/2010/main" val="1875048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35CE67DA-8DF0-4A90-BBA9-237E6B31F313}"/>
              </a:ext>
            </a:extLst>
          </p:cNvPr>
          <p:cNvSpPr txBox="1"/>
          <p:nvPr/>
        </p:nvSpPr>
        <p:spPr>
          <a:xfrm>
            <a:off x="1042966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65A98BB-29B5-4010-9DFC-7F1B98AB3726}"/>
              </a:ext>
            </a:extLst>
          </p:cNvPr>
          <p:cNvSpPr txBox="1"/>
          <p:nvPr/>
        </p:nvSpPr>
        <p:spPr>
          <a:xfrm>
            <a:off x="929104" y="858448"/>
            <a:ext cx="811311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数据不确定性：数据本身的内在噪声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1600" dirty="0"/>
              <a:t>        </a:t>
            </a:r>
            <a:r>
              <a:rPr lang="zh-CN" altLang="en-US" sz="1600" b="1" dirty="0"/>
              <a:t>① </a:t>
            </a:r>
            <a:r>
              <a:rPr lang="zh-CN" altLang="en-US" sz="1600" dirty="0"/>
              <a:t>不予处理：模型强行拟合噪声。存在</a:t>
            </a:r>
            <a:r>
              <a:rPr lang="zh-CN" altLang="en-US" sz="1600" b="1" dirty="0"/>
              <a:t>正则化问题</a:t>
            </a:r>
            <a:endParaRPr lang="en-US" altLang="zh-CN" sz="1600" b="1" dirty="0"/>
          </a:p>
          <a:p>
            <a:endParaRPr lang="en-US" altLang="zh-CN" sz="1600" b="1" dirty="0"/>
          </a:p>
          <a:p>
            <a:r>
              <a:rPr lang="en-US" altLang="zh-CN" sz="1600" b="1" dirty="0"/>
              <a:t>        </a:t>
            </a:r>
            <a:r>
              <a:rPr lang="zh-CN" altLang="en-US" sz="1600" b="1" dirty="0"/>
              <a:t>② </a:t>
            </a:r>
            <a:r>
              <a:rPr lang="zh-CN" altLang="en-US" sz="1600" dirty="0"/>
              <a:t>予以处理：</a:t>
            </a:r>
            <a:r>
              <a:rPr lang="en-US" altLang="zh-CN" sz="1600" dirty="0"/>
              <a:t>1</a:t>
            </a:r>
            <a:r>
              <a:rPr lang="zh-CN" altLang="en-US" sz="1600" dirty="0"/>
              <a:t>）生成</a:t>
            </a:r>
            <a:r>
              <a:rPr lang="zh-CN" altLang="en-US" sz="1600" b="1" dirty="0"/>
              <a:t>简单残差</a:t>
            </a:r>
            <a:r>
              <a:rPr lang="en-US" altLang="zh-CN" sz="1600" b="1" dirty="0"/>
              <a:t>map</a:t>
            </a:r>
            <a:r>
              <a:rPr lang="zh-CN" altLang="en-US" sz="1600" dirty="0"/>
              <a:t>，用作特征指导。</a:t>
            </a:r>
            <a:r>
              <a:rPr lang="zh-CN" altLang="en-US" sz="1600" b="1" dirty="0"/>
              <a:t>受限于较强的独立同分布假设</a:t>
            </a:r>
            <a:endParaRPr lang="en-US" altLang="zh-CN" sz="1600" b="1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582F5B4-F942-4D21-9F1D-5B5B6D471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865" y="2941231"/>
            <a:ext cx="2577213" cy="70503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EDFC111-5BE6-478C-B763-219B3CE3E7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865" y="2341477"/>
            <a:ext cx="2694779" cy="54959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D30315D-E47F-43C2-9349-3E5D184CBD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4200" y="3090194"/>
            <a:ext cx="1673613" cy="35788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B41B40F-7DF7-4213-812F-732E1E8466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3940" y="3665993"/>
            <a:ext cx="3875200" cy="72596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7527C309-212B-468D-AF40-EEF667637BA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6529"/>
          <a:stretch/>
        </p:blipFill>
        <p:spPr>
          <a:xfrm>
            <a:off x="3047837" y="5243732"/>
            <a:ext cx="2577213" cy="715066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F4DA81BC-983D-4B1C-93E7-8CCE8D36B92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149" b="54379"/>
          <a:stretch/>
        </p:blipFill>
        <p:spPr>
          <a:xfrm>
            <a:off x="2847665" y="4451811"/>
            <a:ext cx="2577213" cy="715066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5427C34D-F321-4455-98AE-610D7DA34A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8689" y="5422325"/>
            <a:ext cx="1673613" cy="35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83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35CE67DA-8DF0-4A90-BBA9-237E6B31F313}"/>
              </a:ext>
            </a:extLst>
          </p:cNvPr>
          <p:cNvSpPr txBox="1"/>
          <p:nvPr/>
        </p:nvSpPr>
        <p:spPr>
          <a:xfrm>
            <a:off x="1042966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65A98BB-29B5-4010-9DFC-7F1B98AB3726}"/>
              </a:ext>
            </a:extLst>
          </p:cNvPr>
          <p:cNvSpPr txBox="1"/>
          <p:nvPr/>
        </p:nvSpPr>
        <p:spPr>
          <a:xfrm>
            <a:off x="929104" y="858448"/>
            <a:ext cx="811311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数据不确定性：数据本身的内在噪声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1600" dirty="0"/>
              <a:t>        </a:t>
            </a:r>
            <a:r>
              <a:rPr lang="zh-CN" altLang="en-US" sz="1600" b="1" dirty="0"/>
              <a:t>① </a:t>
            </a:r>
            <a:r>
              <a:rPr lang="zh-CN" altLang="en-US" sz="1600" dirty="0"/>
              <a:t>不予处理：模型强行拟合噪声。存在</a:t>
            </a:r>
            <a:r>
              <a:rPr lang="zh-CN" altLang="en-US" sz="1600" b="1" dirty="0"/>
              <a:t>正则化问题</a:t>
            </a:r>
            <a:endParaRPr lang="en-US" altLang="zh-CN" sz="1600" b="1" dirty="0"/>
          </a:p>
          <a:p>
            <a:endParaRPr lang="en-US" altLang="zh-CN" sz="1600" b="1" dirty="0"/>
          </a:p>
          <a:p>
            <a:r>
              <a:rPr lang="en-US" altLang="zh-CN" sz="1600" b="1" dirty="0"/>
              <a:t>        </a:t>
            </a:r>
            <a:r>
              <a:rPr lang="zh-CN" altLang="en-US" sz="1600" b="1" dirty="0"/>
              <a:t>② </a:t>
            </a:r>
            <a:r>
              <a:rPr lang="zh-CN" altLang="en-US" sz="1600" dirty="0"/>
              <a:t>予以处理：</a:t>
            </a:r>
            <a:r>
              <a:rPr lang="en-US" altLang="zh-CN" sz="1600" dirty="0"/>
              <a:t>1</a:t>
            </a:r>
            <a:r>
              <a:rPr lang="zh-CN" altLang="en-US" sz="1600" dirty="0"/>
              <a:t>）生成</a:t>
            </a:r>
            <a:r>
              <a:rPr lang="zh-CN" altLang="en-US" sz="1600" b="1" dirty="0"/>
              <a:t>简单残差</a:t>
            </a:r>
            <a:r>
              <a:rPr lang="en-US" altLang="zh-CN" sz="1600" b="1" dirty="0"/>
              <a:t>map</a:t>
            </a:r>
            <a:r>
              <a:rPr lang="zh-CN" altLang="en-US" sz="1600" dirty="0"/>
              <a:t>，用作特征指导。</a:t>
            </a:r>
            <a:r>
              <a:rPr lang="zh-CN" altLang="en-US" sz="1600" b="1" dirty="0"/>
              <a:t>受限于较强的独立同分布假设</a:t>
            </a:r>
            <a:endParaRPr lang="en-US" altLang="zh-CN" sz="1600" b="1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582F5B4-F942-4D21-9F1D-5B5B6D471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865" y="2941231"/>
            <a:ext cx="2577213" cy="70503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EDFC111-5BE6-478C-B763-219B3CE3E7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865" y="2341477"/>
            <a:ext cx="2694779" cy="54959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D30315D-E47F-43C2-9349-3E5D184CBD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4200" y="3090194"/>
            <a:ext cx="1673613" cy="35788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B41B40F-7DF7-4213-812F-732E1E8466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3940" y="3665993"/>
            <a:ext cx="3875200" cy="72596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7527C309-212B-468D-AF40-EEF667637BA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6529"/>
          <a:stretch/>
        </p:blipFill>
        <p:spPr>
          <a:xfrm>
            <a:off x="3047837" y="5243732"/>
            <a:ext cx="2577213" cy="715066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F4DA81BC-983D-4B1C-93E7-8CCE8D36B92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149" b="54379"/>
          <a:stretch/>
        </p:blipFill>
        <p:spPr>
          <a:xfrm>
            <a:off x="2847665" y="4451811"/>
            <a:ext cx="2577213" cy="715066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5427C34D-F321-4455-98AE-610D7DA34A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8689" y="5422325"/>
            <a:ext cx="1673613" cy="357880"/>
          </a:xfrm>
          <a:prstGeom prst="rect">
            <a:avLst/>
          </a:prstGeom>
        </p:spPr>
      </p:pic>
      <p:pic>
        <p:nvPicPr>
          <p:cNvPr id="3074" name="Picture 2" descr="拉普拉斯分布_r语言 如何生成laplace分布-CSDN博客">
            <a:extLst>
              <a:ext uri="{FF2B5EF4-FFF2-40B4-BE49-F238E27FC236}">
                <a16:creationId xmlns:a16="http://schemas.microsoft.com/office/drawing/2014/main" id="{9D2F44F0-8896-44EA-BCD9-D8F3C15DA5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4" t="6624" r="9501" b="5166"/>
          <a:stretch/>
        </p:blipFill>
        <p:spPr bwMode="auto">
          <a:xfrm>
            <a:off x="6547085" y="2346326"/>
            <a:ext cx="3692842" cy="293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363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35CE67DA-8DF0-4A90-BBA9-237E6B31F313}"/>
              </a:ext>
            </a:extLst>
          </p:cNvPr>
          <p:cNvSpPr txBox="1"/>
          <p:nvPr/>
        </p:nvSpPr>
        <p:spPr>
          <a:xfrm>
            <a:off x="1042966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65A98BB-29B5-4010-9DFC-7F1B98AB3726}"/>
              </a:ext>
            </a:extLst>
          </p:cNvPr>
          <p:cNvSpPr txBox="1"/>
          <p:nvPr/>
        </p:nvSpPr>
        <p:spPr>
          <a:xfrm>
            <a:off x="929104" y="858448"/>
            <a:ext cx="811311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数据不确定性：数据本身的内在噪声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1600" dirty="0"/>
              <a:t>        </a:t>
            </a:r>
            <a:r>
              <a:rPr lang="zh-CN" altLang="en-US" sz="1600" b="1" dirty="0"/>
              <a:t>① </a:t>
            </a:r>
            <a:r>
              <a:rPr lang="zh-CN" altLang="en-US" sz="1600" dirty="0"/>
              <a:t>不予处理：模型强行拟合噪声。存在</a:t>
            </a:r>
            <a:r>
              <a:rPr lang="zh-CN" altLang="en-US" sz="1600" b="1" dirty="0"/>
              <a:t>正则化问题</a:t>
            </a:r>
            <a:endParaRPr lang="en-US" altLang="zh-CN" sz="1600" b="1" dirty="0"/>
          </a:p>
          <a:p>
            <a:endParaRPr lang="en-US" altLang="zh-CN" sz="1600" b="1" dirty="0"/>
          </a:p>
          <a:p>
            <a:r>
              <a:rPr lang="en-US" altLang="zh-CN" sz="1600" b="1" dirty="0"/>
              <a:t>        </a:t>
            </a:r>
            <a:r>
              <a:rPr lang="zh-CN" altLang="en-US" sz="1600" b="1" dirty="0"/>
              <a:t>② </a:t>
            </a:r>
            <a:r>
              <a:rPr lang="zh-CN" altLang="en-US" sz="1600" dirty="0"/>
              <a:t>予以处理：</a:t>
            </a:r>
            <a:r>
              <a:rPr lang="en-US" altLang="zh-CN" sz="1600" dirty="0"/>
              <a:t>1</a:t>
            </a:r>
            <a:r>
              <a:rPr lang="zh-CN" altLang="en-US" sz="1600" dirty="0"/>
              <a:t>）生成</a:t>
            </a:r>
            <a:r>
              <a:rPr lang="zh-CN" altLang="en-US" sz="1600" b="1" dirty="0"/>
              <a:t>简单残差</a:t>
            </a:r>
            <a:r>
              <a:rPr lang="en-US" altLang="zh-CN" sz="1600" b="1" dirty="0"/>
              <a:t>map</a:t>
            </a:r>
            <a:r>
              <a:rPr lang="zh-CN" altLang="en-US" sz="1600" dirty="0"/>
              <a:t>，用作特征指导。</a:t>
            </a:r>
            <a:r>
              <a:rPr lang="zh-CN" altLang="en-US" sz="1600" b="1" dirty="0"/>
              <a:t>受限于较强的独立同分布假设</a:t>
            </a:r>
            <a:endParaRPr lang="en-US" altLang="zh-CN" sz="1600" b="1" dirty="0"/>
          </a:p>
        </p:txBody>
      </p:sp>
      <p:pic>
        <p:nvPicPr>
          <p:cNvPr id="3074" name="Picture 2" descr="拉普拉斯分布_r语言 如何生成laplace分布-CSDN博客">
            <a:extLst>
              <a:ext uri="{FF2B5EF4-FFF2-40B4-BE49-F238E27FC236}">
                <a16:creationId xmlns:a16="http://schemas.microsoft.com/office/drawing/2014/main" id="{9D2F44F0-8896-44EA-BCD9-D8F3C15DA5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4" t="6624" r="9501" b="5166"/>
          <a:stretch/>
        </p:blipFill>
        <p:spPr bwMode="auto">
          <a:xfrm>
            <a:off x="6547085" y="2346326"/>
            <a:ext cx="3692842" cy="293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393434F4-5141-4AB8-9071-8A399F0BA7FF}"/>
              </a:ext>
            </a:extLst>
          </p:cNvPr>
          <p:cNvSpPr txBox="1"/>
          <p:nvPr/>
        </p:nvSpPr>
        <p:spPr>
          <a:xfrm>
            <a:off x="1609752" y="2520820"/>
            <a:ext cx="462340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0" i="0" dirty="0">
                <a:effectLst/>
                <a:latin typeface="PingFang SC"/>
              </a:rPr>
              <a:t>方差固定</a:t>
            </a:r>
            <a:endParaRPr lang="en-US" altLang="zh-CN" sz="1600" b="0" i="0" dirty="0">
              <a:effectLst/>
              <a:latin typeface="PingFang SC"/>
            </a:endParaRPr>
          </a:p>
          <a:p>
            <a:endParaRPr lang="en-US" altLang="zh-CN" sz="1600" b="0" i="0" dirty="0">
              <a:effectLst/>
              <a:latin typeface="PingFang SC"/>
            </a:endParaRPr>
          </a:p>
          <a:p>
            <a:r>
              <a:rPr lang="zh-CN" altLang="en-US" sz="1600" dirty="0">
                <a:latin typeface="PingFang SC"/>
              </a:rPr>
              <a:t>梯度不连续，接近零时跳变，导致收敛困难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2137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35CE67DA-8DF0-4A90-BBA9-237E6B31F313}"/>
              </a:ext>
            </a:extLst>
          </p:cNvPr>
          <p:cNvSpPr txBox="1"/>
          <p:nvPr/>
        </p:nvSpPr>
        <p:spPr>
          <a:xfrm>
            <a:off x="1042966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65A98BB-29B5-4010-9DFC-7F1B98AB3726}"/>
              </a:ext>
            </a:extLst>
          </p:cNvPr>
          <p:cNvSpPr txBox="1"/>
          <p:nvPr/>
        </p:nvSpPr>
        <p:spPr>
          <a:xfrm>
            <a:off x="929104" y="858448"/>
            <a:ext cx="9926115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数据不确定性：数据本身的内在噪声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1600" dirty="0"/>
              <a:t>        </a:t>
            </a:r>
            <a:r>
              <a:rPr lang="zh-CN" altLang="en-US" sz="1600" b="1" dirty="0"/>
              <a:t>① </a:t>
            </a:r>
            <a:r>
              <a:rPr lang="zh-CN" altLang="en-US" sz="1600" dirty="0"/>
              <a:t>不予处理：模型强行拟合噪声。存在</a:t>
            </a:r>
            <a:r>
              <a:rPr lang="zh-CN" altLang="en-US" sz="1600" b="1" dirty="0"/>
              <a:t>正则化问题</a:t>
            </a:r>
            <a:endParaRPr lang="en-US" altLang="zh-CN" sz="1600" b="1" dirty="0"/>
          </a:p>
          <a:p>
            <a:endParaRPr lang="en-US" altLang="zh-CN" sz="1600" b="1" dirty="0"/>
          </a:p>
          <a:p>
            <a:r>
              <a:rPr lang="en-US" altLang="zh-CN" sz="1600" b="1" dirty="0"/>
              <a:t>        </a:t>
            </a:r>
            <a:r>
              <a:rPr lang="zh-CN" altLang="en-US" sz="1600" b="1" dirty="0"/>
              <a:t>② </a:t>
            </a:r>
            <a:r>
              <a:rPr lang="zh-CN" altLang="en-US" sz="1600" dirty="0"/>
              <a:t>予以处理：</a:t>
            </a:r>
            <a:r>
              <a:rPr lang="en-US" altLang="zh-CN" sz="1600" dirty="0"/>
              <a:t>1</a:t>
            </a:r>
            <a:r>
              <a:rPr lang="zh-CN" altLang="en-US" sz="1600" dirty="0"/>
              <a:t>）生成</a:t>
            </a:r>
            <a:r>
              <a:rPr lang="zh-CN" altLang="en-US" sz="1600" b="1" dirty="0"/>
              <a:t>简单残差</a:t>
            </a:r>
            <a:r>
              <a:rPr lang="en-US" altLang="zh-CN" sz="1600" b="1" dirty="0"/>
              <a:t>map</a:t>
            </a:r>
            <a:r>
              <a:rPr lang="zh-CN" altLang="en-US" sz="1600" dirty="0"/>
              <a:t>，用作特征指导。</a:t>
            </a:r>
            <a:r>
              <a:rPr lang="zh-CN" altLang="en-US" sz="1600" b="1" dirty="0"/>
              <a:t>受限于较强的独立同分布假设</a:t>
            </a:r>
            <a:endParaRPr lang="en-US" altLang="zh-CN" sz="1600" b="1" dirty="0"/>
          </a:p>
          <a:p>
            <a:r>
              <a:rPr lang="en-US" altLang="zh-CN" sz="1600" dirty="0"/>
              <a:t> </a:t>
            </a:r>
          </a:p>
          <a:p>
            <a:r>
              <a:rPr lang="en-US" altLang="zh-CN" sz="1600" dirty="0"/>
              <a:t>                                 2</a:t>
            </a:r>
            <a:r>
              <a:rPr lang="zh-CN" altLang="en-US" sz="1600" dirty="0"/>
              <a:t>）生成</a:t>
            </a:r>
            <a:r>
              <a:rPr lang="zh-CN" altLang="en-US" sz="1600" b="1" dirty="0"/>
              <a:t>复杂残差</a:t>
            </a:r>
            <a:r>
              <a:rPr lang="en-US" altLang="zh-CN" sz="1600" b="1" dirty="0"/>
              <a:t>map</a:t>
            </a:r>
            <a:r>
              <a:rPr lang="zh-CN" altLang="en-US" sz="1600" dirty="0"/>
              <a:t>，基于复杂的广义高斯分布，实现</a:t>
            </a:r>
            <a:r>
              <a:rPr lang="zh-CN" altLang="en-US" sz="1600" b="1" dirty="0"/>
              <a:t>异方差分布</a:t>
            </a:r>
            <a:r>
              <a:rPr lang="zh-CN" altLang="en-US" sz="1600" dirty="0"/>
              <a:t>建模，用作特征指导。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710927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35CE67DA-8DF0-4A90-BBA9-237E6B31F313}"/>
              </a:ext>
            </a:extLst>
          </p:cNvPr>
          <p:cNvSpPr txBox="1"/>
          <p:nvPr/>
        </p:nvSpPr>
        <p:spPr>
          <a:xfrm>
            <a:off x="1042966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65A98BB-29B5-4010-9DFC-7F1B98AB3726}"/>
              </a:ext>
            </a:extLst>
          </p:cNvPr>
          <p:cNvSpPr txBox="1"/>
          <p:nvPr/>
        </p:nvSpPr>
        <p:spPr>
          <a:xfrm>
            <a:off x="929104" y="858448"/>
            <a:ext cx="9926115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数据不确定性：数据本身的内在噪声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1600" dirty="0"/>
              <a:t>        </a:t>
            </a:r>
            <a:r>
              <a:rPr lang="zh-CN" altLang="en-US" sz="1600" b="1" dirty="0"/>
              <a:t>① </a:t>
            </a:r>
            <a:r>
              <a:rPr lang="zh-CN" altLang="en-US" sz="1600" dirty="0"/>
              <a:t>不予处理：模型强行拟合噪声。存在</a:t>
            </a:r>
            <a:r>
              <a:rPr lang="zh-CN" altLang="en-US" sz="1600" b="1" dirty="0"/>
              <a:t>正则化问题</a:t>
            </a:r>
            <a:endParaRPr lang="en-US" altLang="zh-CN" sz="1600" b="1" dirty="0"/>
          </a:p>
          <a:p>
            <a:endParaRPr lang="en-US" altLang="zh-CN" sz="1600" b="1" dirty="0"/>
          </a:p>
          <a:p>
            <a:r>
              <a:rPr lang="en-US" altLang="zh-CN" sz="1600" b="1" dirty="0"/>
              <a:t>        </a:t>
            </a:r>
            <a:r>
              <a:rPr lang="zh-CN" altLang="en-US" sz="1600" b="1" dirty="0"/>
              <a:t>② </a:t>
            </a:r>
            <a:r>
              <a:rPr lang="zh-CN" altLang="en-US" sz="1600" dirty="0"/>
              <a:t>予以处理：</a:t>
            </a:r>
            <a:r>
              <a:rPr lang="en-US" altLang="zh-CN" sz="1600" dirty="0"/>
              <a:t>1</a:t>
            </a:r>
            <a:r>
              <a:rPr lang="zh-CN" altLang="en-US" sz="1600" dirty="0"/>
              <a:t>）生成</a:t>
            </a:r>
            <a:r>
              <a:rPr lang="zh-CN" altLang="en-US" sz="1600" b="1" dirty="0"/>
              <a:t>简单残差</a:t>
            </a:r>
            <a:r>
              <a:rPr lang="en-US" altLang="zh-CN" sz="1600" b="1" dirty="0"/>
              <a:t>map</a:t>
            </a:r>
            <a:r>
              <a:rPr lang="zh-CN" altLang="en-US" sz="1600" dirty="0"/>
              <a:t>，用作特征指导。</a:t>
            </a:r>
            <a:r>
              <a:rPr lang="zh-CN" altLang="en-US" sz="1600" b="1" dirty="0"/>
              <a:t>受限于较强的独立同分布假设</a:t>
            </a:r>
            <a:endParaRPr lang="en-US" altLang="zh-CN" sz="1600" b="1" dirty="0"/>
          </a:p>
          <a:p>
            <a:r>
              <a:rPr lang="en-US" altLang="zh-CN" sz="1600" dirty="0"/>
              <a:t> </a:t>
            </a:r>
          </a:p>
          <a:p>
            <a:r>
              <a:rPr lang="en-US" altLang="zh-CN" sz="1600" dirty="0"/>
              <a:t>                                 2</a:t>
            </a:r>
            <a:r>
              <a:rPr lang="zh-CN" altLang="en-US" sz="1600" dirty="0"/>
              <a:t>）生成</a:t>
            </a:r>
            <a:r>
              <a:rPr lang="zh-CN" altLang="en-US" sz="1600" b="1" dirty="0"/>
              <a:t>复杂残差</a:t>
            </a:r>
            <a:r>
              <a:rPr lang="en-US" altLang="zh-CN" sz="1600" b="1" dirty="0"/>
              <a:t>map</a:t>
            </a:r>
            <a:r>
              <a:rPr lang="zh-CN" altLang="en-US" sz="1600" dirty="0"/>
              <a:t>，基于复杂的广义高斯分布，实现</a:t>
            </a:r>
            <a:r>
              <a:rPr lang="zh-CN" altLang="en-US" sz="1600" b="1" dirty="0"/>
              <a:t>异方差分布</a:t>
            </a:r>
            <a:r>
              <a:rPr lang="zh-CN" altLang="en-US" sz="1600" dirty="0"/>
              <a:t>建模，用作特征指导。</a:t>
            </a:r>
            <a:endParaRPr lang="en-US" altLang="zh-CN" sz="1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56B1057-75BB-4C0A-91A6-225C708B5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6257" y="2833919"/>
            <a:ext cx="6099485" cy="89260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80C8D755-A9C5-45C2-8BDB-9BAEF367547D}"/>
              </a:ext>
            </a:extLst>
          </p:cNvPr>
          <p:cNvSpPr txBox="1"/>
          <p:nvPr/>
        </p:nvSpPr>
        <p:spPr>
          <a:xfrm>
            <a:off x="3046257" y="3751459"/>
            <a:ext cx="466692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altLang="zh-CN" sz="1600" b="0" i="1" dirty="0">
                <a:effectLst/>
                <a:latin typeface="KaTeX_Math"/>
              </a:rPr>
              <a:t> μ</a:t>
            </a:r>
            <a:r>
              <a:rPr lang="zh-CN" altLang="en-US" sz="1600" b="0" i="0" dirty="0">
                <a:effectLst/>
                <a:latin typeface="PingFang SC"/>
              </a:rPr>
              <a:t>：位置参数（分布的中心点，对应均值或众数）</a:t>
            </a:r>
            <a:endParaRPr lang="en-US" altLang="zh-CN" sz="1600" b="0" i="0" dirty="0">
              <a:effectLst/>
              <a:latin typeface="PingFang SC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endParaRPr lang="zh-CN" altLang="en-US" sz="1600" b="0" i="0" dirty="0">
              <a:effectLst/>
              <a:latin typeface="PingFang SC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effectLst/>
                <a:latin typeface="PingFang SC"/>
              </a:rPr>
              <a:t>​ </a:t>
            </a:r>
            <a:r>
              <a:rPr lang="en-US" altLang="zh-CN" sz="1600" b="0" i="1" dirty="0">
                <a:effectLst/>
                <a:latin typeface="KaTeX_Math"/>
              </a:rPr>
              <a:t>α</a:t>
            </a:r>
            <a:r>
              <a:rPr lang="zh-CN" altLang="en-US" sz="1600" b="0" i="0" dirty="0">
                <a:effectLst/>
                <a:latin typeface="PingFang SC"/>
              </a:rPr>
              <a:t>：尺度参数（</a:t>
            </a:r>
            <a:r>
              <a:rPr lang="en-US" altLang="zh-CN" sz="1600" b="0" i="1" dirty="0">
                <a:effectLst/>
                <a:latin typeface="KaTeX_Math"/>
              </a:rPr>
              <a:t>α</a:t>
            </a:r>
            <a:r>
              <a:rPr lang="en-US" altLang="zh-CN" sz="1600" b="0" i="0" dirty="0">
                <a:effectLst/>
                <a:latin typeface="KaTeX_Main"/>
              </a:rPr>
              <a:t>&gt;0</a:t>
            </a:r>
            <a:r>
              <a:rPr lang="zh-CN" altLang="en-US" sz="1600" b="0" i="0" dirty="0">
                <a:effectLst/>
                <a:latin typeface="PingFang SC"/>
              </a:rPr>
              <a:t>，控制分布宽度）</a:t>
            </a:r>
            <a:endParaRPr lang="en-US" altLang="zh-CN" sz="1600" b="0" i="0" dirty="0">
              <a:effectLst/>
              <a:latin typeface="PingFang SC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endParaRPr lang="zh-CN" altLang="en-US" sz="1600" b="0" i="0" dirty="0">
              <a:effectLst/>
              <a:latin typeface="PingFang SC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effectLst/>
                <a:latin typeface="PingFang SC"/>
              </a:rPr>
              <a:t>​ </a:t>
            </a:r>
            <a:r>
              <a:rPr lang="en-US" altLang="zh-CN" sz="1600" b="1" i="1" dirty="0">
                <a:effectLst/>
                <a:latin typeface="KaTeX_Math"/>
              </a:rPr>
              <a:t>β</a:t>
            </a:r>
            <a:r>
              <a:rPr lang="zh-CN" altLang="en-US" sz="1600" b="1" i="0" dirty="0">
                <a:effectLst/>
                <a:latin typeface="PingFang SC"/>
              </a:rPr>
              <a:t>：</a:t>
            </a:r>
            <a:r>
              <a:rPr lang="zh-CN" altLang="en-US" sz="1600" b="0" i="0" dirty="0">
                <a:effectLst/>
                <a:latin typeface="PingFang SC"/>
              </a:rPr>
              <a:t>形状参数（</a:t>
            </a:r>
            <a:r>
              <a:rPr lang="en-US" altLang="zh-CN" sz="1600" b="0" i="1" dirty="0">
                <a:effectLst/>
                <a:latin typeface="KaTeX_Math"/>
              </a:rPr>
              <a:t>β</a:t>
            </a:r>
            <a:r>
              <a:rPr lang="en-US" altLang="zh-CN" sz="1600" b="0" i="0" dirty="0">
                <a:effectLst/>
                <a:latin typeface="KaTeX_Main"/>
              </a:rPr>
              <a:t>&gt;0</a:t>
            </a:r>
            <a:r>
              <a:rPr lang="zh-CN" altLang="en-US" sz="1600" b="0" i="0" dirty="0">
                <a:effectLst/>
                <a:latin typeface="PingFang SC"/>
              </a:rPr>
              <a:t>，决定峰度和尾部衰减速度）</a:t>
            </a:r>
            <a:endParaRPr lang="en-US" altLang="zh-CN" sz="1600" b="0" i="0" dirty="0">
              <a:effectLst/>
              <a:latin typeface="PingFang SC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endParaRPr lang="zh-CN" altLang="en-US" sz="1600" b="0" i="0" dirty="0">
              <a:effectLst/>
              <a:latin typeface="PingFang SC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effectLst/>
                <a:latin typeface="PingFang SC"/>
              </a:rPr>
              <a:t>​ </a:t>
            </a:r>
            <a:r>
              <a:rPr lang="en-US" altLang="zh-CN" sz="1600" b="0" i="0" dirty="0">
                <a:effectLst/>
                <a:latin typeface="KaTeX_Main"/>
              </a:rPr>
              <a:t>Γ(⋅)</a:t>
            </a:r>
            <a:r>
              <a:rPr lang="zh-CN" altLang="en-US" sz="1600" b="0" i="0" dirty="0">
                <a:effectLst/>
                <a:latin typeface="PingFang SC"/>
              </a:rPr>
              <a:t>：</a:t>
            </a:r>
            <a:r>
              <a:rPr lang="en-US" altLang="zh-CN" sz="1600" b="0" i="0" dirty="0">
                <a:effectLst/>
                <a:latin typeface="PingFang SC"/>
              </a:rPr>
              <a:t>Gamma</a:t>
            </a:r>
            <a:r>
              <a:rPr lang="zh-CN" altLang="en-US" sz="1600" b="0" i="0" dirty="0">
                <a:effectLst/>
                <a:latin typeface="PingFang SC"/>
              </a:rPr>
              <a:t>函数（用于归一化）</a:t>
            </a:r>
          </a:p>
        </p:txBody>
      </p:sp>
    </p:spTree>
    <p:extLst>
      <p:ext uri="{BB962C8B-B14F-4D97-AF65-F5344CB8AC3E}">
        <p14:creationId xmlns:p14="http://schemas.microsoft.com/office/powerpoint/2010/main" val="35205795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35CE67DA-8DF0-4A90-BBA9-237E6B31F313}"/>
              </a:ext>
            </a:extLst>
          </p:cNvPr>
          <p:cNvSpPr txBox="1"/>
          <p:nvPr/>
        </p:nvSpPr>
        <p:spPr>
          <a:xfrm>
            <a:off x="1042966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65A98BB-29B5-4010-9DFC-7F1B98AB3726}"/>
              </a:ext>
            </a:extLst>
          </p:cNvPr>
          <p:cNvSpPr txBox="1"/>
          <p:nvPr/>
        </p:nvSpPr>
        <p:spPr>
          <a:xfrm>
            <a:off x="929104" y="858448"/>
            <a:ext cx="9926115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数据不确定性：数据本身的内在噪声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1600" dirty="0"/>
              <a:t>        </a:t>
            </a:r>
            <a:r>
              <a:rPr lang="zh-CN" altLang="en-US" sz="1600" b="1" dirty="0"/>
              <a:t>① </a:t>
            </a:r>
            <a:r>
              <a:rPr lang="zh-CN" altLang="en-US" sz="1600" dirty="0"/>
              <a:t>不予处理：模型强行拟合噪声。存在</a:t>
            </a:r>
            <a:r>
              <a:rPr lang="zh-CN" altLang="en-US" sz="1600" b="1" dirty="0"/>
              <a:t>正则化问题</a:t>
            </a:r>
            <a:endParaRPr lang="en-US" altLang="zh-CN" sz="1600" b="1" dirty="0"/>
          </a:p>
          <a:p>
            <a:endParaRPr lang="en-US" altLang="zh-CN" sz="1600" b="1" dirty="0"/>
          </a:p>
          <a:p>
            <a:r>
              <a:rPr lang="en-US" altLang="zh-CN" sz="1600" b="1" dirty="0"/>
              <a:t>        </a:t>
            </a:r>
            <a:r>
              <a:rPr lang="zh-CN" altLang="en-US" sz="1600" b="1" dirty="0"/>
              <a:t>② </a:t>
            </a:r>
            <a:r>
              <a:rPr lang="zh-CN" altLang="en-US" sz="1600" dirty="0"/>
              <a:t>予以处理：</a:t>
            </a:r>
            <a:r>
              <a:rPr lang="en-US" altLang="zh-CN" sz="1600" dirty="0"/>
              <a:t>1</a:t>
            </a:r>
            <a:r>
              <a:rPr lang="zh-CN" altLang="en-US" sz="1600" dirty="0"/>
              <a:t>）生成</a:t>
            </a:r>
            <a:r>
              <a:rPr lang="zh-CN" altLang="en-US" sz="1600" b="1" dirty="0"/>
              <a:t>简单残差</a:t>
            </a:r>
            <a:r>
              <a:rPr lang="en-US" altLang="zh-CN" sz="1600" b="1" dirty="0"/>
              <a:t>map</a:t>
            </a:r>
            <a:r>
              <a:rPr lang="zh-CN" altLang="en-US" sz="1600" dirty="0"/>
              <a:t>，用作特征指导。</a:t>
            </a:r>
            <a:r>
              <a:rPr lang="zh-CN" altLang="en-US" sz="1600" b="1" dirty="0"/>
              <a:t>受限于较强的独立同分布假设</a:t>
            </a:r>
            <a:endParaRPr lang="en-US" altLang="zh-CN" sz="1600" b="1" dirty="0"/>
          </a:p>
          <a:p>
            <a:r>
              <a:rPr lang="en-US" altLang="zh-CN" sz="1600" dirty="0"/>
              <a:t> </a:t>
            </a:r>
          </a:p>
          <a:p>
            <a:r>
              <a:rPr lang="en-US" altLang="zh-CN" sz="1600" dirty="0"/>
              <a:t>                                 2</a:t>
            </a:r>
            <a:r>
              <a:rPr lang="zh-CN" altLang="en-US" sz="1600" dirty="0"/>
              <a:t>）生成</a:t>
            </a:r>
            <a:r>
              <a:rPr lang="zh-CN" altLang="en-US" sz="1600" b="1" dirty="0"/>
              <a:t>复杂残差</a:t>
            </a:r>
            <a:r>
              <a:rPr lang="en-US" altLang="zh-CN" sz="1600" b="1" dirty="0"/>
              <a:t>map</a:t>
            </a:r>
            <a:r>
              <a:rPr lang="zh-CN" altLang="en-US" sz="1600" dirty="0"/>
              <a:t>，基于复杂的广义高斯分布，实现</a:t>
            </a:r>
            <a:r>
              <a:rPr lang="zh-CN" altLang="en-US" sz="1600" b="1" dirty="0"/>
              <a:t>异方差分布</a:t>
            </a:r>
            <a:r>
              <a:rPr lang="zh-CN" altLang="en-US" sz="1600" dirty="0"/>
              <a:t>建模，用作特征指导。</a:t>
            </a:r>
            <a:endParaRPr lang="en-US" altLang="zh-CN" sz="1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56B1057-75BB-4C0A-91A6-225C708B5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6257" y="2833919"/>
            <a:ext cx="6099485" cy="89260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80C8D755-A9C5-45C2-8BDB-9BAEF367547D}"/>
              </a:ext>
            </a:extLst>
          </p:cNvPr>
          <p:cNvSpPr txBox="1"/>
          <p:nvPr/>
        </p:nvSpPr>
        <p:spPr>
          <a:xfrm>
            <a:off x="3046257" y="3751459"/>
            <a:ext cx="466692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altLang="zh-CN" sz="1600" b="0" i="1" dirty="0">
                <a:effectLst/>
                <a:latin typeface="KaTeX_Math"/>
              </a:rPr>
              <a:t> μ</a:t>
            </a:r>
            <a:r>
              <a:rPr lang="zh-CN" altLang="en-US" sz="1600" b="0" i="0" dirty="0">
                <a:effectLst/>
                <a:latin typeface="PingFang SC"/>
              </a:rPr>
              <a:t>：位置参数（分布的中心点，对应均值或众数）</a:t>
            </a:r>
            <a:endParaRPr lang="en-US" altLang="zh-CN" sz="1600" b="0" i="0" dirty="0">
              <a:effectLst/>
              <a:latin typeface="PingFang SC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endParaRPr lang="zh-CN" altLang="en-US" sz="1600" b="0" i="0" dirty="0">
              <a:effectLst/>
              <a:latin typeface="PingFang SC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effectLst/>
                <a:latin typeface="PingFang SC"/>
              </a:rPr>
              <a:t>​ </a:t>
            </a:r>
            <a:r>
              <a:rPr lang="en-US" altLang="zh-CN" sz="1600" b="0" i="1" dirty="0">
                <a:effectLst/>
                <a:latin typeface="KaTeX_Math"/>
              </a:rPr>
              <a:t>α</a:t>
            </a:r>
            <a:r>
              <a:rPr lang="zh-CN" altLang="en-US" sz="1600" b="0" i="0" dirty="0">
                <a:effectLst/>
                <a:latin typeface="PingFang SC"/>
              </a:rPr>
              <a:t>：尺度参数（</a:t>
            </a:r>
            <a:r>
              <a:rPr lang="en-US" altLang="zh-CN" sz="1600" b="0" i="1" dirty="0">
                <a:effectLst/>
                <a:latin typeface="KaTeX_Math"/>
              </a:rPr>
              <a:t>α</a:t>
            </a:r>
            <a:r>
              <a:rPr lang="en-US" altLang="zh-CN" sz="1600" b="0" i="0" dirty="0">
                <a:effectLst/>
                <a:latin typeface="KaTeX_Main"/>
              </a:rPr>
              <a:t>&gt;0</a:t>
            </a:r>
            <a:r>
              <a:rPr lang="zh-CN" altLang="en-US" sz="1600" b="0" i="0" dirty="0">
                <a:effectLst/>
                <a:latin typeface="PingFang SC"/>
              </a:rPr>
              <a:t>，控制分布宽度）</a:t>
            </a:r>
            <a:endParaRPr lang="en-US" altLang="zh-CN" sz="1600" b="0" i="0" dirty="0">
              <a:effectLst/>
              <a:latin typeface="PingFang SC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endParaRPr lang="zh-CN" altLang="en-US" sz="1600" b="0" i="0" dirty="0">
              <a:effectLst/>
              <a:latin typeface="PingFang SC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effectLst/>
                <a:latin typeface="PingFang SC"/>
              </a:rPr>
              <a:t>​ </a:t>
            </a:r>
            <a:r>
              <a:rPr lang="en-US" altLang="zh-CN" sz="1600" b="1" i="1" dirty="0">
                <a:effectLst/>
                <a:latin typeface="KaTeX_Math"/>
              </a:rPr>
              <a:t>β</a:t>
            </a:r>
            <a:r>
              <a:rPr lang="zh-CN" altLang="en-US" sz="1600" b="1" i="0" dirty="0">
                <a:effectLst/>
                <a:latin typeface="PingFang SC"/>
              </a:rPr>
              <a:t>：</a:t>
            </a:r>
            <a:r>
              <a:rPr lang="zh-CN" altLang="en-US" sz="1600" b="0" i="0" dirty="0">
                <a:effectLst/>
                <a:latin typeface="PingFang SC"/>
              </a:rPr>
              <a:t>形状参数（</a:t>
            </a:r>
            <a:r>
              <a:rPr lang="en-US" altLang="zh-CN" sz="1600" b="0" i="1" dirty="0">
                <a:effectLst/>
                <a:latin typeface="KaTeX_Math"/>
              </a:rPr>
              <a:t>β</a:t>
            </a:r>
            <a:r>
              <a:rPr lang="en-US" altLang="zh-CN" sz="1600" b="0" i="0" dirty="0">
                <a:effectLst/>
                <a:latin typeface="KaTeX_Main"/>
              </a:rPr>
              <a:t>&gt;0</a:t>
            </a:r>
            <a:r>
              <a:rPr lang="zh-CN" altLang="en-US" sz="1600" b="0" i="0" dirty="0">
                <a:effectLst/>
                <a:latin typeface="PingFang SC"/>
              </a:rPr>
              <a:t>，决定峰度和尾部衰减速度）</a:t>
            </a:r>
            <a:endParaRPr lang="en-US" altLang="zh-CN" sz="1600" b="0" i="0" dirty="0">
              <a:effectLst/>
              <a:latin typeface="PingFang SC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endParaRPr lang="zh-CN" altLang="en-US" sz="1600" b="0" i="0" dirty="0">
              <a:effectLst/>
              <a:latin typeface="PingFang SC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effectLst/>
                <a:latin typeface="PingFang SC"/>
              </a:rPr>
              <a:t>​ </a:t>
            </a:r>
            <a:r>
              <a:rPr lang="en-US" altLang="zh-CN" sz="1600" b="0" i="0" dirty="0">
                <a:effectLst/>
                <a:latin typeface="KaTeX_Main"/>
              </a:rPr>
              <a:t>Γ(⋅)</a:t>
            </a:r>
            <a:r>
              <a:rPr lang="zh-CN" altLang="en-US" sz="1600" b="0" i="0" dirty="0">
                <a:effectLst/>
                <a:latin typeface="PingFang SC"/>
              </a:rPr>
              <a:t>：</a:t>
            </a:r>
            <a:r>
              <a:rPr lang="en-US" altLang="zh-CN" sz="1600" b="0" i="0" dirty="0">
                <a:effectLst/>
                <a:latin typeface="PingFang SC"/>
              </a:rPr>
              <a:t>Gamma</a:t>
            </a:r>
            <a:r>
              <a:rPr lang="zh-CN" altLang="en-US" sz="1600" b="0" i="0" dirty="0">
                <a:effectLst/>
                <a:latin typeface="PingFang SC"/>
              </a:rPr>
              <a:t>函数（用于归一化）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329F4CB-FC47-4008-9C12-38B142F63343}"/>
              </a:ext>
            </a:extLst>
          </p:cNvPr>
          <p:cNvSpPr txBox="1"/>
          <p:nvPr/>
        </p:nvSpPr>
        <p:spPr>
          <a:xfrm>
            <a:off x="2695973" y="5881558"/>
            <a:ext cx="7066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/>
              <a:t>“Uncertainty-Guided Progressive GANs for Medical Image Translation”</a:t>
            </a:r>
            <a:endParaRPr lang="zh-CN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4001750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56438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Title and Authors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8A8F4F6-6984-4633-8B4D-20936A1FD307}"/>
              </a:ext>
            </a:extLst>
          </p:cNvPr>
          <p:cNvSpPr txBox="1"/>
          <p:nvPr/>
        </p:nvSpPr>
        <p:spPr>
          <a:xfrm>
            <a:off x="971550" y="1746106"/>
            <a:ext cx="108585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3765">
              <a:defRPr/>
            </a:pPr>
            <a:r>
              <a:rPr lang="en-US" altLang="zh-CN" sz="4000" b="1" dirty="0">
                <a:solidFill>
                  <a:srgbClr val="02BE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Uncertainty-guided</a:t>
            </a:r>
            <a:r>
              <a:rPr lang="en-US" altLang="zh-CN" sz="4000" b="1" dirty="0">
                <a:solidFill>
                  <a:srgbClr val="88DB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Learning for Improving Image Manipulation Detection</a:t>
            </a:r>
          </a:p>
        </p:txBody>
      </p:sp>
    </p:spTree>
    <p:extLst>
      <p:ext uri="{BB962C8B-B14F-4D97-AF65-F5344CB8AC3E}">
        <p14:creationId xmlns:p14="http://schemas.microsoft.com/office/powerpoint/2010/main" val="3753766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35CE67DA-8DF0-4A90-BBA9-237E6B31F313}"/>
              </a:ext>
            </a:extLst>
          </p:cNvPr>
          <p:cNvSpPr txBox="1"/>
          <p:nvPr/>
        </p:nvSpPr>
        <p:spPr>
          <a:xfrm>
            <a:off x="1042966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65A98BB-29B5-4010-9DFC-7F1B98AB3726}"/>
              </a:ext>
            </a:extLst>
          </p:cNvPr>
          <p:cNvSpPr txBox="1"/>
          <p:nvPr/>
        </p:nvSpPr>
        <p:spPr>
          <a:xfrm>
            <a:off x="929104" y="858448"/>
            <a:ext cx="9959778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数据不确定性：数据本身的内在噪声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1600" dirty="0"/>
              <a:t>        </a:t>
            </a:r>
            <a:r>
              <a:rPr lang="zh-CN" altLang="en-US" sz="1600" b="1" dirty="0"/>
              <a:t>① </a:t>
            </a:r>
            <a:r>
              <a:rPr lang="zh-CN" altLang="en-US" sz="1600" dirty="0"/>
              <a:t>不予处理：模型强行拟合噪声。存在</a:t>
            </a:r>
            <a:r>
              <a:rPr lang="zh-CN" altLang="en-US" sz="1600" b="1" dirty="0"/>
              <a:t>正则化问题</a:t>
            </a:r>
            <a:endParaRPr lang="en-US" altLang="zh-CN" sz="1600" b="1" dirty="0"/>
          </a:p>
          <a:p>
            <a:endParaRPr lang="en-US" altLang="zh-CN" sz="1600" b="1" dirty="0"/>
          </a:p>
          <a:p>
            <a:r>
              <a:rPr lang="en-US" altLang="zh-CN" sz="1600" b="1" dirty="0"/>
              <a:t>        </a:t>
            </a:r>
            <a:r>
              <a:rPr lang="zh-CN" altLang="en-US" sz="1600" b="1" dirty="0"/>
              <a:t>② </a:t>
            </a:r>
            <a:r>
              <a:rPr lang="zh-CN" altLang="en-US" sz="1600" dirty="0"/>
              <a:t>予以处理：</a:t>
            </a:r>
            <a:r>
              <a:rPr lang="en-US" altLang="zh-CN" sz="1600" dirty="0"/>
              <a:t>1</a:t>
            </a:r>
            <a:r>
              <a:rPr lang="zh-CN" altLang="en-US" sz="1600" dirty="0"/>
              <a:t>）生成</a:t>
            </a:r>
            <a:r>
              <a:rPr lang="zh-CN" altLang="en-US" sz="1600" b="1" dirty="0"/>
              <a:t>简单残差</a:t>
            </a:r>
            <a:r>
              <a:rPr lang="en-US" altLang="zh-CN" sz="1600" b="1" dirty="0"/>
              <a:t>map</a:t>
            </a:r>
            <a:r>
              <a:rPr lang="zh-CN" altLang="en-US" sz="1600" dirty="0"/>
              <a:t>，用作特征指导。</a:t>
            </a:r>
            <a:r>
              <a:rPr lang="zh-CN" altLang="en-US" sz="1600" b="1" dirty="0"/>
              <a:t>受限于较强的独立同分布假设</a:t>
            </a:r>
            <a:endParaRPr lang="en-US" altLang="zh-CN" sz="1600" b="1" dirty="0"/>
          </a:p>
          <a:p>
            <a:r>
              <a:rPr lang="en-US" altLang="zh-CN" sz="1600" dirty="0"/>
              <a:t> </a:t>
            </a:r>
          </a:p>
          <a:p>
            <a:r>
              <a:rPr lang="en-US" altLang="zh-CN" sz="1600" dirty="0"/>
              <a:t>                                 2</a:t>
            </a:r>
            <a:r>
              <a:rPr lang="zh-CN" altLang="en-US" sz="1600" dirty="0"/>
              <a:t>）生成</a:t>
            </a:r>
            <a:r>
              <a:rPr lang="zh-CN" altLang="en-US" sz="1600" b="1" dirty="0"/>
              <a:t>复杂残差</a:t>
            </a:r>
            <a:r>
              <a:rPr lang="en-US" altLang="zh-CN" sz="1600" b="1" dirty="0"/>
              <a:t>map</a:t>
            </a:r>
            <a:r>
              <a:rPr lang="zh-CN" altLang="en-US" sz="1600" dirty="0"/>
              <a:t>，基于复杂的广义高斯分布，实现</a:t>
            </a:r>
            <a:r>
              <a:rPr lang="zh-CN" altLang="en-US" sz="1600" b="1" dirty="0"/>
              <a:t>异方差分布</a:t>
            </a:r>
            <a:r>
              <a:rPr lang="zh-CN" altLang="en-US" sz="1600" dirty="0"/>
              <a:t>建模，用作特征指导。</a:t>
            </a:r>
            <a:endParaRPr lang="en-US" altLang="zh-CN" sz="1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56B1057-75BB-4C0A-91A6-225C708B5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6257" y="2833919"/>
            <a:ext cx="6099485" cy="89260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80C8D755-A9C5-45C2-8BDB-9BAEF367547D}"/>
              </a:ext>
            </a:extLst>
          </p:cNvPr>
          <p:cNvSpPr txBox="1"/>
          <p:nvPr/>
        </p:nvSpPr>
        <p:spPr>
          <a:xfrm>
            <a:off x="3046257" y="3751459"/>
            <a:ext cx="466692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altLang="zh-CN" sz="1600" b="0" i="1" dirty="0">
                <a:effectLst/>
                <a:latin typeface="KaTeX_Math"/>
              </a:rPr>
              <a:t> μ</a:t>
            </a:r>
            <a:r>
              <a:rPr lang="zh-CN" altLang="en-US" sz="1600" b="0" i="0" dirty="0">
                <a:effectLst/>
                <a:latin typeface="PingFang SC"/>
              </a:rPr>
              <a:t>：位置参数（分布的中心点，对应均值或众数）</a:t>
            </a:r>
            <a:endParaRPr lang="en-US" altLang="zh-CN" sz="1600" b="0" i="0" dirty="0">
              <a:effectLst/>
              <a:latin typeface="PingFang SC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endParaRPr lang="zh-CN" altLang="en-US" sz="1600" b="0" i="0" dirty="0">
              <a:effectLst/>
              <a:latin typeface="PingFang SC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effectLst/>
                <a:latin typeface="PingFang SC"/>
              </a:rPr>
              <a:t>​ </a:t>
            </a:r>
            <a:r>
              <a:rPr lang="en-US" altLang="zh-CN" sz="1600" b="0" i="1" dirty="0">
                <a:effectLst/>
                <a:latin typeface="KaTeX_Math"/>
              </a:rPr>
              <a:t>α</a:t>
            </a:r>
            <a:r>
              <a:rPr lang="zh-CN" altLang="en-US" sz="1600" b="0" i="0" dirty="0">
                <a:effectLst/>
                <a:latin typeface="PingFang SC"/>
              </a:rPr>
              <a:t>：尺度参数（</a:t>
            </a:r>
            <a:r>
              <a:rPr lang="en-US" altLang="zh-CN" sz="1600" b="0" i="1" dirty="0">
                <a:effectLst/>
                <a:latin typeface="KaTeX_Math"/>
              </a:rPr>
              <a:t>α</a:t>
            </a:r>
            <a:r>
              <a:rPr lang="en-US" altLang="zh-CN" sz="1600" b="0" i="0" dirty="0">
                <a:effectLst/>
                <a:latin typeface="KaTeX_Main"/>
              </a:rPr>
              <a:t>&gt;0</a:t>
            </a:r>
            <a:r>
              <a:rPr lang="zh-CN" altLang="en-US" sz="1600" b="0" i="0" dirty="0">
                <a:effectLst/>
                <a:latin typeface="PingFang SC"/>
              </a:rPr>
              <a:t>，控制分布宽度）</a:t>
            </a:r>
            <a:endParaRPr lang="en-US" altLang="zh-CN" sz="1600" b="0" i="0" dirty="0">
              <a:effectLst/>
              <a:latin typeface="PingFang SC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endParaRPr lang="zh-CN" altLang="en-US" sz="1600" b="0" i="0" dirty="0">
              <a:effectLst/>
              <a:latin typeface="PingFang SC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effectLst/>
                <a:latin typeface="PingFang SC"/>
              </a:rPr>
              <a:t>​ </a:t>
            </a:r>
            <a:r>
              <a:rPr lang="en-US" altLang="zh-CN" sz="1600" b="1" i="1" dirty="0">
                <a:effectLst/>
                <a:latin typeface="KaTeX_Math"/>
              </a:rPr>
              <a:t>β</a:t>
            </a:r>
            <a:r>
              <a:rPr lang="zh-CN" altLang="en-US" sz="1600" b="1" i="0" dirty="0">
                <a:effectLst/>
                <a:latin typeface="PingFang SC"/>
              </a:rPr>
              <a:t>：</a:t>
            </a:r>
            <a:r>
              <a:rPr lang="zh-CN" altLang="en-US" sz="1600" b="0" i="0" dirty="0">
                <a:effectLst/>
                <a:latin typeface="PingFang SC"/>
              </a:rPr>
              <a:t>形状参数（</a:t>
            </a:r>
            <a:r>
              <a:rPr lang="en-US" altLang="zh-CN" sz="1600" b="0" i="1" dirty="0">
                <a:effectLst/>
                <a:latin typeface="KaTeX_Math"/>
              </a:rPr>
              <a:t>β</a:t>
            </a:r>
            <a:r>
              <a:rPr lang="en-US" altLang="zh-CN" sz="1600" b="0" i="0" dirty="0">
                <a:effectLst/>
                <a:latin typeface="KaTeX_Main"/>
              </a:rPr>
              <a:t>&gt;0</a:t>
            </a:r>
            <a:r>
              <a:rPr lang="zh-CN" altLang="en-US" sz="1600" b="0" i="0" dirty="0">
                <a:effectLst/>
                <a:latin typeface="PingFang SC"/>
              </a:rPr>
              <a:t>，决定峰度和尾部衰减速度）</a:t>
            </a:r>
            <a:endParaRPr lang="en-US" altLang="zh-CN" sz="1600" b="0" i="0" dirty="0">
              <a:effectLst/>
              <a:latin typeface="PingFang SC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endParaRPr lang="zh-CN" altLang="en-US" sz="1600" b="0" i="0" dirty="0">
              <a:effectLst/>
              <a:latin typeface="PingFang SC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effectLst/>
                <a:latin typeface="PingFang SC"/>
              </a:rPr>
              <a:t>​ </a:t>
            </a:r>
            <a:r>
              <a:rPr lang="en-US" altLang="zh-CN" sz="1600" b="0" i="0" dirty="0">
                <a:effectLst/>
                <a:latin typeface="KaTeX_Main"/>
              </a:rPr>
              <a:t>Γ(⋅)</a:t>
            </a:r>
            <a:r>
              <a:rPr lang="zh-CN" altLang="en-US" sz="1600" b="0" i="0" dirty="0">
                <a:effectLst/>
                <a:latin typeface="PingFang SC"/>
              </a:rPr>
              <a:t>：</a:t>
            </a:r>
            <a:r>
              <a:rPr lang="en-US" altLang="zh-CN" sz="1600" b="0" i="0" dirty="0">
                <a:effectLst/>
                <a:latin typeface="PingFang SC"/>
              </a:rPr>
              <a:t>Gamma</a:t>
            </a:r>
            <a:r>
              <a:rPr lang="zh-CN" altLang="en-US" sz="1600" b="0" i="0" dirty="0">
                <a:effectLst/>
                <a:latin typeface="PingFang SC"/>
              </a:rPr>
              <a:t>函数（用于归一化）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32A38E3-D145-4DDE-BDDD-FA77E7E923B4}"/>
              </a:ext>
            </a:extLst>
          </p:cNvPr>
          <p:cNvSpPr txBox="1"/>
          <p:nvPr/>
        </p:nvSpPr>
        <p:spPr>
          <a:xfrm>
            <a:off x="2695973" y="5881558"/>
            <a:ext cx="7066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/>
              <a:t>“Uncertainty-Guided Progressive GANs for Medical Image Translation”</a:t>
            </a:r>
            <a:endParaRPr lang="zh-CN" altLang="en-US" b="1" i="1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DB5FC2D-BBB5-498D-A82A-9609DBD3FC93}"/>
              </a:ext>
            </a:extLst>
          </p:cNvPr>
          <p:cNvSpPr txBox="1"/>
          <p:nvPr/>
        </p:nvSpPr>
        <p:spPr>
          <a:xfrm>
            <a:off x="3561632" y="6200668"/>
            <a:ext cx="53347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/>
              <a:t>“</a:t>
            </a:r>
            <a:r>
              <a:rPr lang="zh-CN" altLang="en-US" b="1" i="1" dirty="0"/>
              <a:t>Uncertainty-aware Generalized Adaptive CycleGAN</a:t>
            </a:r>
            <a:r>
              <a:rPr lang="en-US" altLang="zh-CN" b="1" i="1" dirty="0"/>
              <a:t>”</a:t>
            </a:r>
            <a:endParaRPr lang="zh-CN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3109393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35CE67DA-8DF0-4A90-BBA9-237E6B31F313}"/>
              </a:ext>
            </a:extLst>
          </p:cNvPr>
          <p:cNvSpPr txBox="1"/>
          <p:nvPr/>
        </p:nvSpPr>
        <p:spPr>
          <a:xfrm>
            <a:off x="1042966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56B1057-75BB-4C0A-91A6-225C708B5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078" y="779206"/>
            <a:ext cx="5373843" cy="78641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FB3AF45-EE3F-49E1-823B-333F6DAD8B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00" t="6922" r="9600" b="3305"/>
          <a:stretch/>
        </p:blipFill>
        <p:spPr>
          <a:xfrm>
            <a:off x="3511395" y="1670908"/>
            <a:ext cx="5156510" cy="332234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2285351E-6F65-4C1F-BBDF-91120951C520}"/>
              </a:ext>
            </a:extLst>
          </p:cNvPr>
          <p:cNvSpPr txBox="1"/>
          <p:nvPr/>
        </p:nvSpPr>
        <p:spPr>
          <a:xfrm>
            <a:off x="220640" y="5187092"/>
            <a:ext cx="119824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altLang="zh-CN" sz="1600" b="1" i="1" dirty="0">
                <a:effectLst/>
                <a:latin typeface="KaTeX_Math"/>
              </a:rPr>
              <a:t>β</a:t>
            </a:r>
            <a:r>
              <a:rPr lang="en-US" altLang="zh-CN" sz="1600" b="1" i="0" dirty="0">
                <a:effectLst/>
                <a:latin typeface="KaTeX_Main"/>
              </a:rPr>
              <a:t>=1</a:t>
            </a:r>
            <a:r>
              <a:rPr lang="zh-CN" altLang="en-US" sz="1600" b="1" i="0" dirty="0">
                <a:effectLst/>
                <a:latin typeface="PingFang SC"/>
              </a:rPr>
              <a:t>：</a:t>
            </a:r>
            <a:r>
              <a:rPr lang="zh-CN" altLang="en-US" sz="1600" b="0" i="0" dirty="0">
                <a:effectLst/>
                <a:latin typeface="PingFang SC"/>
              </a:rPr>
              <a:t>退化为拉普拉斯分布，尾部按</a:t>
            </a:r>
            <a:r>
              <a:rPr lang="en-US" altLang="zh-CN" sz="1600" b="0" i="1" dirty="0">
                <a:effectLst/>
                <a:latin typeface="KaTeX_Math"/>
              </a:rPr>
              <a:t>e</a:t>
            </a:r>
            <a:r>
              <a:rPr lang="zh-CN" altLang="en-US" sz="1600" b="0" i="0" dirty="0">
                <a:effectLst/>
                <a:latin typeface="inherit"/>
              </a:rPr>
              <a:t>−∣</a:t>
            </a:r>
            <a:r>
              <a:rPr lang="en-US" altLang="zh-CN" sz="1600" b="0" i="1" dirty="0">
                <a:effectLst/>
                <a:latin typeface="KaTeX_Math"/>
              </a:rPr>
              <a:t>x</a:t>
            </a:r>
            <a:r>
              <a:rPr lang="zh-CN" altLang="en-US" sz="1600" b="0" i="0" dirty="0">
                <a:effectLst/>
                <a:latin typeface="inherit"/>
              </a:rPr>
              <a:t>∣</a:t>
            </a:r>
            <a:r>
              <a:rPr lang="zh-CN" altLang="en-US" sz="1600" b="0" i="0" dirty="0">
                <a:effectLst/>
                <a:latin typeface="PingFang SC"/>
              </a:rPr>
              <a:t>衰减。                             </a:t>
            </a:r>
            <a:r>
              <a:rPr lang="en-US" altLang="zh-CN" sz="1600" b="1" i="1" dirty="0">
                <a:effectLst/>
                <a:latin typeface="KaTeX_Math"/>
              </a:rPr>
              <a:t>β</a:t>
            </a:r>
            <a:r>
              <a:rPr lang="en-US" altLang="zh-CN" sz="1600" b="1" i="0" dirty="0">
                <a:effectLst/>
                <a:latin typeface="KaTeX_Main"/>
              </a:rPr>
              <a:t>=2</a:t>
            </a:r>
            <a:r>
              <a:rPr lang="zh-CN" altLang="en-US" sz="1600" b="1" i="0" dirty="0">
                <a:effectLst/>
                <a:latin typeface="PingFang SC"/>
              </a:rPr>
              <a:t>：</a:t>
            </a:r>
            <a:r>
              <a:rPr lang="zh-CN" altLang="en-US" sz="1600" b="0" i="0" dirty="0">
                <a:effectLst/>
                <a:latin typeface="PingFang SC"/>
              </a:rPr>
              <a:t>退化为标准高斯分布，尾部按</a:t>
            </a:r>
            <a:r>
              <a:rPr lang="en-US" altLang="zh-CN" sz="1600" b="0" i="1" dirty="0">
                <a:effectLst/>
                <a:latin typeface="KaTeX_Math"/>
              </a:rPr>
              <a:t>e</a:t>
            </a:r>
            <a:r>
              <a:rPr lang="zh-CN" altLang="en-US" sz="1600" b="0" i="0" dirty="0">
                <a:effectLst/>
                <a:latin typeface="inherit"/>
              </a:rPr>
              <a:t>−</a:t>
            </a:r>
            <a:r>
              <a:rPr lang="en-US" altLang="zh-CN" sz="1600" b="0" i="1" dirty="0">
                <a:effectLst/>
                <a:latin typeface="KaTeX_Math"/>
              </a:rPr>
              <a:t>x</a:t>
            </a:r>
            <a:r>
              <a:rPr lang="en-US" altLang="zh-CN" sz="1600" b="0" i="0" dirty="0">
                <a:effectLst/>
                <a:latin typeface="inherit"/>
              </a:rPr>
              <a:t>2</a:t>
            </a:r>
            <a:r>
              <a:rPr lang="zh-CN" altLang="en-US" sz="1600" b="0" i="0" dirty="0">
                <a:effectLst/>
                <a:latin typeface="PingFang SC"/>
              </a:rPr>
              <a:t>衰减。</a:t>
            </a:r>
            <a:endParaRPr lang="en-US" altLang="zh-CN" sz="1600" b="0" i="0" dirty="0">
              <a:effectLst/>
              <a:latin typeface="PingFang SC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zh-CN" altLang="en-US" sz="1600" b="0" i="0" dirty="0">
              <a:effectLst/>
              <a:latin typeface="PingFang SC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effectLst/>
                <a:latin typeface="PingFang SC"/>
              </a:rPr>
              <a:t>​</a:t>
            </a:r>
            <a:r>
              <a:rPr lang="en-US" altLang="zh-CN" sz="1600" b="1" i="1" dirty="0">
                <a:effectLst/>
                <a:latin typeface="KaTeX_Math"/>
              </a:rPr>
              <a:t>β</a:t>
            </a:r>
            <a:r>
              <a:rPr lang="en-US" altLang="zh-CN" sz="1600" b="1" i="0" dirty="0">
                <a:effectLst/>
                <a:latin typeface="KaTeX_Main"/>
              </a:rPr>
              <a:t>&lt;1</a:t>
            </a:r>
            <a:r>
              <a:rPr lang="zh-CN" altLang="en-US" sz="1600" b="1" i="0" dirty="0">
                <a:effectLst/>
                <a:latin typeface="inherit"/>
              </a:rPr>
              <a:t>：</a:t>
            </a:r>
            <a:r>
              <a:rPr lang="zh-CN" altLang="en-US" sz="1600" i="0" dirty="0">
                <a:effectLst/>
                <a:latin typeface="inherit"/>
              </a:rPr>
              <a:t>分布呈现</a:t>
            </a:r>
            <a:r>
              <a:rPr lang="zh-CN" altLang="en-US" sz="1600" b="0" i="0" dirty="0">
                <a:effectLst/>
                <a:latin typeface="PingFang SC"/>
              </a:rPr>
              <a:t>尖峰厚尾特性，适用于建模稀疏或脉冲型数据。​</a:t>
            </a:r>
            <a:r>
              <a:rPr lang="zh-CN" altLang="en-US" sz="1600" dirty="0">
                <a:latin typeface="PingFang SC"/>
              </a:rPr>
              <a:t> </a:t>
            </a:r>
            <a:r>
              <a:rPr lang="en-US" altLang="zh-CN" sz="1600" b="1" i="1" dirty="0">
                <a:effectLst/>
                <a:latin typeface="KaTeX_Math"/>
              </a:rPr>
              <a:t>β</a:t>
            </a:r>
            <a:r>
              <a:rPr lang="en-US" altLang="zh-CN" sz="1600" b="1" i="0" dirty="0">
                <a:effectLst/>
                <a:latin typeface="KaTeX_Main"/>
              </a:rPr>
              <a:t>&gt;2</a:t>
            </a:r>
            <a:r>
              <a:rPr lang="zh-CN" altLang="en-US" sz="1600" b="1" i="0" dirty="0">
                <a:effectLst/>
                <a:latin typeface="inherit"/>
              </a:rPr>
              <a:t>：</a:t>
            </a:r>
            <a:r>
              <a:rPr lang="zh-CN" altLang="en-US" sz="1600" i="0" dirty="0">
                <a:effectLst/>
                <a:latin typeface="inherit"/>
              </a:rPr>
              <a:t>分布趋向</a:t>
            </a:r>
            <a:r>
              <a:rPr lang="zh-CN" altLang="en-US" sz="1600" b="0" i="0" dirty="0">
                <a:effectLst/>
                <a:latin typeface="PingFang SC"/>
              </a:rPr>
              <a:t>平顶薄尾，适合均匀分布与高斯分布之间的过渡形态。</a:t>
            </a:r>
          </a:p>
        </p:txBody>
      </p:sp>
    </p:spTree>
    <p:extLst>
      <p:ext uri="{BB962C8B-B14F-4D97-AF65-F5344CB8AC3E}">
        <p14:creationId xmlns:p14="http://schemas.microsoft.com/office/powerpoint/2010/main" val="2763660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35CE67DA-8DF0-4A90-BBA9-237E6B31F313}"/>
              </a:ext>
            </a:extLst>
          </p:cNvPr>
          <p:cNvSpPr txBox="1"/>
          <p:nvPr/>
        </p:nvSpPr>
        <p:spPr>
          <a:xfrm>
            <a:off x="1042966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65A98BB-29B5-4010-9DFC-7F1B98AB3726}"/>
              </a:ext>
            </a:extLst>
          </p:cNvPr>
          <p:cNvSpPr txBox="1"/>
          <p:nvPr/>
        </p:nvSpPr>
        <p:spPr>
          <a:xfrm>
            <a:off x="929104" y="858448"/>
            <a:ext cx="9977411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数据不确定性：数据本身的内在噪声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1600" dirty="0"/>
              <a:t>        </a:t>
            </a:r>
            <a:r>
              <a:rPr lang="zh-CN" altLang="en-US" sz="1600" b="1" dirty="0"/>
              <a:t>① </a:t>
            </a:r>
            <a:r>
              <a:rPr lang="zh-CN" altLang="en-US" sz="1600" dirty="0"/>
              <a:t>不予处理：模型强行拟合噪声。存在</a:t>
            </a:r>
            <a:r>
              <a:rPr lang="zh-CN" altLang="en-US" sz="1600" b="1" dirty="0"/>
              <a:t>正则化问题</a:t>
            </a:r>
            <a:endParaRPr lang="en-US" altLang="zh-CN" sz="1600" b="1" dirty="0"/>
          </a:p>
          <a:p>
            <a:endParaRPr lang="en-US" altLang="zh-CN" sz="1600" b="1" dirty="0"/>
          </a:p>
          <a:p>
            <a:r>
              <a:rPr lang="en-US" altLang="zh-CN" sz="1600" b="1" dirty="0"/>
              <a:t>        </a:t>
            </a:r>
            <a:r>
              <a:rPr lang="zh-CN" altLang="en-US" sz="1600" b="1" dirty="0"/>
              <a:t>② </a:t>
            </a:r>
            <a:r>
              <a:rPr lang="zh-CN" altLang="en-US" sz="1600" dirty="0"/>
              <a:t>予以处理：</a:t>
            </a:r>
            <a:r>
              <a:rPr lang="en-US" altLang="zh-CN" sz="1600" dirty="0">
                <a:latin typeface="+mn-ea"/>
              </a:rPr>
              <a:t>1</a:t>
            </a:r>
            <a:r>
              <a:rPr lang="zh-CN" altLang="en-US" sz="1600" dirty="0">
                <a:latin typeface="+mn-ea"/>
              </a:rPr>
              <a:t>）</a:t>
            </a:r>
            <a:r>
              <a:rPr lang="zh-CN" altLang="en-US" sz="1600" dirty="0"/>
              <a:t>生成</a:t>
            </a:r>
            <a:r>
              <a:rPr lang="zh-CN" altLang="en-US" sz="1600" b="1" dirty="0"/>
              <a:t>简单残差</a:t>
            </a:r>
            <a:r>
              <a:rPr lang="en-US" altLang="zh-CN" sz="1600" b="1" dirty="0"/>
              <a:t>map</a:t>
            </a:r>
            <a:r>
              <a:rPr lang="zh-CN" altLang="en-US" sz="1600" dirty="0"/>
              <a:t>，用作特征指导。</a:t>
            </a:r>
            <a:r>
              <a:rPr lang="zh-CN" altLang="en-US" sz="1600" b="1" dirty="0"/>
              <a:t>受限于较强的独立同分布假设</a:t>
            </a:r>
            <a:endParaRPr lang="en-US" altLang="zh-CN" sz="1600" b="1" dirty="0"/>
          </a:p>
          <a:p>
            <a:r>
              <a:rPr lang="en-US" altLang="zh-CN" sz="1600" dirty="0"/>
              <a:t> </a:t>
            </a:r>
          </a:p>
          <a:p>
            <a:r>
              <a:rPr lang="en-US" altLang="zh-CN" sz="1600" dirty="0"/>
              <a:t>                                 </a:t>
            </a:r>
            <a:r>
              <a:rPr lang="en-US" altLang="zh-CN" sz="1600" dirty="0">
                <a:latin typeface="+mn-ea"/>
              </a:rPr>
              <a:t>2</a:t>
            </a:r>
            <a:r>
              <a:rPr lang="zh-CN" altLang="en-US" sz="1600" dirty="0">
                <a:latin typeface="+mn-ea"/>
              </a:rPr>
              <a:t>）</a:t>
            </a:r>
            <a:r>
              <a:rPr lang="zh-CN" altLang="en-US" sz="1600" dirty="0"/>
              <a:t>生成</a:t>
            </a:r>
            <a:r>
              <a:rPr lang="zh-CN" altLang="en-US" sz="1600" b="1" dirty="0"/>
              <a:t>复杂残差</a:t>
            </a:r>
            <a:r>
              <a:rPr lang="en-US" altLang="zh-CN" sz="1600" b="1" dirty="0"/>
              <a:t>map</a:t>
            </a:r>
            <a:r>
              <a:rPr lang="zh-CN" altLang="en-US" sz="1600" dirty="0"/>
              <a:t>，基于复杂的广义高斯分布，实现</a:t>
            </a:r>
            <a:r>
              <a:rPr lang="zh-CN" altLang="en-US" sz="1600" b="1" dirty="0"/>
              <a:t>异方差分布</a:t>
            </a:r>
            <a:r>
              <a:rPr lang="zh-CN" altLang="en-US" sz="1600" dirty="0"/>
              <a:t>建模，用作特征指导。</a:t>
            </a:r>
            <a:endParaRPr lang="en-US" altLang="zh-CN" sz="1600" dirty="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3E7462B9-68B3-4410-937F-AD8DD5250C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00" t="6922" r="9600" b="3305"/>
          <a:stretch/>
        </p:blipFill>
        <p:spPr>
          <a:xfrm>
            <a:off x="3263900" y="2832307"/>
            <a:ext cx="5651500" cy="364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297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35CE67DA-8DF0-4A90-BBA9-237E6B31F313}"/>
              </a:ext>
            </a:extLst>
          </p:cNvPr>
          <p:cNvSpPr txBox="1"/>
          <p:nvPr/>
        </p:nvSpPr>
        <p:spPr>
          <a:xfrm>
            <a:off x="1042966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65A98BB-29B5-4010-9DFC-7F1B98AB3726}"/>
              </a:ext>
            </a:extLst>
          </p:cNvPr>
          <p:cNvSpPr txBox="1"/>
          <p:nvPr/>
        </p:nvSpPr>
        <p:spPr>
          <a:xfrm>
            <a:off x="929104" y="858448"/>
            <a:ext cx="10911962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数据不确定性：数据本身的内在噪声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1600" dirty="0"/>
              <a:t>        </a:t>
            </a:r>
            <a:r>
              <a:rPr lang="zh-CN" altLang="en-US" sz="1600" b="1" dirty="0"/>
              <a:t>① </a:t>
            </a:r>
            <a:r>
              <a:rPr lang="zh-CN" altLang="en-US" sz="1600" dirty="0"/>
              <a:t>不予处理：模型强行拟合噪声。存在</a:t>
            </a:r>
            <a:r>
              <a:rPr lang="zh-CN" altLang="en-US" sz="1600" b="1" dirty="0"/>
              <a:t>正则化问题</a:t>
            </a:r>
            <a:endParaRPr lang="en-US" altLang="zh-CN" sz="1600" b="1" dirty="0"/>
          </a:p>
          <a:p>
            <a:endParaRPr lang="en-US" altLang="zh-CN" sz="1600" b="1" dirty="0"/>
          </a:p>
          <a:p>
            <a:r>
              <a:rPr lang="en-US" altLang="zh-CN" sz="1600" b="1" dirty="0"/>
              <a:t>        </a:t>
            </a:r>
            <a:r>
              <a:rPr lang="zh-CN" altLang="en-US" sz="1600" b="1" dirty="0"/>
              <a:t>② </a:t>
            </a:r>
            <a:r>
              <a:rPr lang="zh-CN" altLang="en-US" sz="1600" dirty="0"/>
              <a:t>予以处理：</a:t>
            </a:r>
            <a:r>
              <a:rPr lang="en-US" altLang="zh-CN" sz="1600" dirty="0">
                <a:latin typeface="+mn-ea"/>
              </a:rPr>
              <a:t>1</a:t>
            </a:r>
            <a:r>
              <a:rPr lang="zh-CN" altLang="en-US" sz="1600" dirty="0">
                <a:latin typeface="+mn-ea"/>
              </a:rPr>
              <a:t>）</a:t>
            </a:r>
            <a:r>
              <a:rPr lang="zh-CN" altLang="en-US" sz="1600" dirty="0"/>
              <a:t>生成</a:t>
            </a:r>
            <a:r>
              <a:rPr lang="zh-CN" altLang="en-US" sz="1600" b="1" dirty="0"/>
              <a:t>简单残差</a:t>
            </a:r>
            <a:r>
              <a:rPr lang="en-US" altLang="zh-CN" sz="1600" b="1" dirty="0"/>
              <a:t>map</a:t>
            </a:r>
            <a:r>
              <a:rPr lang="zh-CN" altLang="en-US" sz="1600" dirty="0"/>
              <a:t>，用作特征指导。</a:t>
            </a:r>
            <a:r>
              <a:rPr lang="zh-CN" altLang="en-US" sz="1600" b="1" dirty="0"/>
              <a:t>受限于较强的独立同分布假设</a:t>
            </a:r>
            <a:endParaRPr lang="en-US" altLang="zh-CN" sz="1600" b="1" dirty="0"/>
          </a:p>
          <a:p>
            <a:r>
              <a:rPr lang="en-US" altLang="zh-CN" sz="1600" dirty="0"/>
              <a:t> </a:t>
            </a:r>
          </a:p>
          <a:p>
            <a:r>
              <a:rPr lang="en-US" altLang="zh-CN" sz="1600" dirty="0"/>
              <a:t>                                 </a:t>
            </a:r>
            <a:r>
              <a:rPr lang="en-US" altLang="zh-CN" sz="1600" dirty="0">
                <a:latin typeface="+mn-ea"/>
              </a:rPr>
              <a:t>2</a:t>
            </a:r>
            <a:r>
              <a:rPr lang="zh-CN" altLang="en-US" sz="1600" dirty="0">
                <a:latin typeface="+mn-ea"/>
              </a:rPr>
              <a:t>）</a:t>
            </a:r>
            <a:r>
              <a:rPr lang="zh-CN" altLang="en-US" sz="1600" dirty="0"/>
              <a:t>生成</a:t>
            </a:r>
            <a:r>
              <a:rPr lang="zh-CN" altLang="en-US" sz="1600" b="1" dirty="0"/>
              <a:t>复杂残差</a:t>
            </a:r>
            <a:r>
              <a:rPr lang="en-US" altLang="zh-CN" sz="1600" b="1" dirty="0"/>
              <a:t>map</a:t>
            </a:r>
            <a:r>
              <a:rPr lang="zh-CN" altLang="en-US" sz="1600" dirty="0"/>
              <a:t>，基于复杂的广义高斯分布，实现</a:t>
            </a:r>
            <a:r>
              <a:rPr lang="zh-CN" altLang="en-US" sz="1600" b="1" dirty="0"/>
              <a:t>异方差分布</a:t>
            </a:r>
            <a:r>
              <a:rPr lang="zh-CN" altLang="en-US" sz="1600" dirty="0"/>
              <a:t>建模。</a:t>
            </a:r>
            <a:r>
              <a:rPr lang="en-US" altLang="zh-CN" sz="1600" b="1" dirty="0"/>
              <a:t>a. </a:t>
            </a:r>
            <a:r>
              <a:rPr lang="zh-CN" altLang="en-US" sz="1600" b="1" dirty="0"/>
              <a:t>复杂  </a:t>
            </a:r>
            <a:r>
              <a:rPr lang="en-US" altLang="zh-CN" sz="1600" b="1" dirty="0">
                <a:solidFill>
                  <a:srgbClr val="FFC000"/>
                </a:solidFill>
              </a:rPr>
              <a:t>b. </a:t>
            </a:r>
            <a:r>
              <a:rPr lang="zh-CN" altLang="en-US" sz="1600" b="1" dirty="0">
                <a:solidFill>
                  <a:srgbClr val="FFC000"/>
                </a:solidFill>
              </a:rPr>
              <a:t>应用具有局限性</a:t>
            </a:r>
            <a:endParaRPr lang="en-US" altLang="zh-CN" sz="16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720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35CE67DA-8DF0-4A90-BBA9-237E6B31F313}"/>
              </a:ext>
            </a:extLst>
          </p:cNvPr>
          <p:cNvSpPr txBox="1"/>
          <p:nvPr/>
        </p:nvSpPr>
        <p:spPr>
          <a:xfrm>
            <a:off x="1042966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65A98BB-29B5-4010-9DFC-7F1B98AB3726}"/>
              </a:ext>
            </a:extLst>
          </p:cNvPr>
          <p:cNvSpPr txBox="1"/>
          <p:nvPr/>
        </p:nvSpPr>
        <p:spPr>
          <a:xfrm>
            <a:off x="929104" y="858448"/>
            <a:ext cx="10296408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数据不确定性：数据本身的内在噪声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1600" dirty="0"/>
              <a:t>        </a:t>
            </a:r>
            <a:r>
              <a:rPr lang="zh-CN" altLang="en-US" sz="1600" b="1" dirty="0"/>
              <a:t>① </a:t>
            </a:r>
            <a:r>
              <a:rPr lang="zh-CN" altLang="en-US" sz="1600" dirty="0"/>
              <a:t>不予处理：模型强行拟合噪声。存在</a:t>
            </a:r>
            <a:r>
              <a:rPr lang="zh-CN" altLang="en-US" sz="1600" b="1" dirty="0"/>
              <a:t>正则化问题</a:t>
            </a:r>
            <a:endParaRPr lang="en-US" altLang="zh-CN" sz="1600" b="1" dirty="0"/>
          </a:p>
          <a:p>
            <a:endParaRPr lang="en-US" altLang="zh-CN" sz="1600" b="1" dirty="0"/>
          </a:p>
          <a:p>
            <a:r>
              <a:rPr lang="en-US" altLang="zh-CN" sz="1600" b="1" dirty="0"/>
              <a:t>        </a:t>
            </a:r>
            <a:r>
              <a:rPr lang="zh-CN" altLang="en-US" sz="1600" b="1" dirty="0"/>
              <a:t>② </a:t>
            </a:r>
            <a:r>
              <a:rPr lang="zh-CN" altLang="en-US" sz="1600" dirty="0"/>
              <a:t>予以处理：</a:t>
            </a:r>
            <a:r>
              <a:rPr lang="en-US" altLang="zh-CN" sz="1600" dirty="0">
                <a:latin typeface="+mn-ea"/>
              </a:rPr>
              <a:t>1</a:t>
            </a:r>
            <a:r>
              <a:rPr lang="zh-CN" altLang="en-US" sz="1600" dirty="0">
                <a:latin typeface="+mn-ea"/>
              </a:rPr>
              <a:t>）</a:t>
            </a:r>
            <a:r>
              <a:rPr lang="zh-CN" altLang="en-US" sz="1600" dirty="0"/>
              <a:t>生成</a:t>
            </a:r>
            <a:r>
              <a:rPr lang="zh-CN" altLang="en-US" sz="1600" b="1" dirty="0"/>
              <a:t>简单残差</a:t>
            </a:r>
            <a:r>
              <a:rPr lang="en-US" altLang="zh-CN" sz="1600" b="1" dirty="0"/>
              <a:t>map</a:t>
            </a:r>
            <a:r>
              <a:rPr lang="zh-CN" altLang="en-US" sz="1600" dirty="0"/>
              <a:t>，用作特征指导。</a:t>
            </a:r>
            <a:r>
              <a:rPr lang="zh-CN" altLang="en-US" sz="1600" b="1" dirty="0"/>
              <a:t>受限于较强的独立同分布假设</a:t>
            </a:r>
            <a:endParaRPr lang="en-US" altLang="zh-CN" sz="1600" b="1" dirty="0"/>
          </a:p>
          <a:p>
            <a:r>
              <a:rPr lang="en-US" altLang="zh-CN" sz="1600" dirty="0"/>
              <a:t> </a:t>
            </a:r>
          </a:p>
          <a:p>
            <a:r>
              <a:rPr lang="en-US" altLang="zh-CN" sz="1600" dirty="0"/>
              <a:t>                                 </a:t>
            </a:r>
            <a:r>
              <a:rPr lang="en-US" altLang="zh-CN" sz="1600" dirty="0">
                <a:latin typeface="+mn-ea"/>
              </a:rPr>
              <a:t>2</a:t>
            </a:r>
            <a:r>
              <a:rPr lang="zh-CN" altLang="en-US" sz="1600" dirty="0">
                <a:latin typeface="+mn-ea"/>
              </a:rPr>
              <a:t>）</a:t>
            </a:r>
            <a:r>
              <a:rPr lang="zh-CN" altLang="en-US" sz="1600" dirty="0"/>
              <a:t>生成</a:t>
            </a:r>
            <a:r>
              <a:rPr lang="zh-CN" altLang="en-US" sz="1600" b="1" dirty="0"/>
              <a:t>简单残差</a:t>
            </a:r>
            <a:r>
              <a:rPr lang="en-US" altLang="zh-CN" sz="1600" b="1" dirty="0"/>
              <a:t>map</a:t>
            </a:r>
            <a:r>
              <a:rPr lang="zh-CN" altLang="en-US" sz="1600" dirty="0"/>
              <a:t>，基于复杂的广义高斯分布，实现</a:t>
            </a:r>
            <a:r>
              <a:rPr lang="zh-CN" altLang="en-US" sz="1600" b="1" dirty="0"/>
              <a:t>异方差分布</a:t>
            </a:r>
            <a:r>
              <a:rPr lang="zh-CN" altLang="en-US" sz="1600" dirty="0"/>
              <a:t>建模。</a:t>
            </a:r>
            <a:r>
              <a:rPr lang="en-US" altLang="zh-CN" sz="1600" b="1" dirty="0"/>
              <a:t>a. </a:t>
            </a:r>
            <a:r>
              <a:rPr lang="zh-CN" altLang="en-US" sz="1600" b="1" dirty="0"/>
              <a:t>复杂  </a:t>
            </a:r>
            <a:r>
              <a:rPr lang="en-US" altLang="zh-CN" sz="1600" b="1" dirty="0">
                <a:solidFill>
                  <a:srgbClr val="FFC000"/>
                </a:solidFill>
              </a:rPr>
              <a:t>b. </a:t>
            </a:r>
            <a:r>
              <a:rPr lang="zh-CN" altLang="en-US" sz="1600" b="1" dirty="0">
                <a:solidFill>
                  <a:srgbClr val="FFC000"/>
                </a:solidFill>
              </a:rPr>
              <a:t>难以应用</a:t>
            </a:r>
            <a:endParaRPr lang="en-US" altLang="zh-CN" sz="1600" b="1" dirty="0">
              <a:solidFill>
                <a:srgbClr val="FFC000"/>
              </a:solidFill>
            </a:endParaRPr>
          </a:p>
          <a:p>
            <a:r>
              <a:rPr lang="en-US" altLang="zh-CN" sz="1600" dirty="0"/>
              <a:t>                                 </a:t>
            </a:r>
          </a:p>
          <a:p>
            <a:r>
              <a:rPr lang="en-US" altLang="zh-CN" sz="1600" dirty="0">
                <a:latin typeface="+mn-ea"/>
              </a:rPr>
              <a:t>                            3)  </a:t>
            </a:r>
            <a:r>
              <a:rPr lang="zh-CN" altLang="en-US" sz="1600" dirty="0">
                <a:latin typeface="+mn-ea"/>
              </a:rPr>
              <a:t>基于</a:t>
            </a:r>
            <a:r>
              <a:rPr lang="en-US" altLang="zh-CN" sz="1600" dirty="0">
                <a:latin typeface="+mn-ea"/>
              </a:rPr>
              <a:t>MLP</a:t>
            </a:r>
            <a:r>
              <a:rPr lang="zh-CN" altLang="en-US" sz="1600" dirty="0">
                <a:latin typeface="+mn-ea"/>
              </a:rPr>
              <a:t>动态生成方差估计，</a:t>
            </a:r>
            <a:r>
              <a:rPr lang="zh-CN" altLang="en-US" sz="1600" dirty="0"/>
              <a:t>实现</a:t>
            </a:r>
            <a:r>
              <a:rPr lang="zh-CN" altLang="en-US" sz="1600" b="1" dirty="0"/>
              <a:t>异方差分布</a:t>
            </a:r>
            <a:r>
              <a:rPr lang="zh-CN" altLang="en-US" sz="1600" dirty="0"/>
              <a:t>建模， </a:t>
            </a:r>
            <a:r>
              <a:rPr lang="zh-CN" altLang="en-US" sz="1600" b="1" dirty="0"/>
              <a:t>参与损失函数构建</a:t>
            </a:r>
            <a:r>
              <a:rPr lang="zh-CN" altLang="en-US" sz="1600" dirty="0"/>
              <a:t>。</a:t>
            </a:r>
            <a:r>
              <a:rPr lang="en-US" altLang="zh-CN" sz="1600" b="1" dirty="0"/>
              <a:t>(</a:t>
            </a:r>
            <a:r>
              <a:rPr lang="zh-CN" altLang="en-US" sz="1600" b="1" dirty="0"/>
              <a:t>本文</a:t>
            </a:r>
            <a:r>
              <a:rPr lang="en-US" altLang="zh-CN" sz="1600" b="1" dirty="0"/>
              <a:t>)</a:t>
            </a:r>
            <a:endParaRPr lang="en-US" altLang="zh-CN" sz="16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726212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6AF88AF-8690-4EED-BB78-70F6DFC22C2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ED67310B-FB3F-4D06-B8BF-87F4966CB06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3A336AB-85A1-4B21-8070-FAAE12EF8A8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9CDC6C8E-BB30-4A08-955C-9F0D478ECF66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3" name="标题占位符 1">
            <a:extLst>
              <a:ext uri="{FF2B5EF4-FFF2-40B4-BE49-F238E27FC236}">
                <a16:creationId xmlns:a16="http://schemas.microsoft.com/office/drawing/2014/main" id="{F1530D8B-A116-40D5-82DB-AFCEB4A34740}"/>
              </a:ext>
            </a:extLst>
          </p:cNvPr>
          <p:cNvSpPr txBox="1"/>
          <p:nvPr/>
        </p:nvSpPr>
        <p:spPr>
          <a:xfrm>
            <a:off x="1042966" y="140479"/>
            <a:ext cx="2193293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2E9064-1EFA-4FB5-8903-45F9EAB7B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66" y="1256232"/>
            <a:ext cx="9831823" cy="411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667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6AF88AF-8690-4EED-BB78-70F6DFC22C2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ED67310B-FB3F-4D06-B8BF-87F4966CB06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3A336AB-85A1-4B21-8070-FAAE12EF8A8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9CDC6C8E-BB30-4A08-955C-9F0D478ECF66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3" name="标题占位符 1">
            <a:extLst>
              <a:ext uri="{FF2B5EF4-FFF2-40B4-BE49-F238E27FC236}">
                <a16:creationId xmlns:a16="http://schemas.microsoft.com/office/drawing/2014/main" id="{F1530D8B-A116-40D5-82DB-AFCEB4A34740}"/>
              </a:ext>
            </a:extLst>
          </p:cNvPr>
          <p:cNvSpPr txBox="1"/>
          <p:nvPr/>
        </p:nvSpPr>
        <p:spPr>
          <a:xfrm>
            <a:off x="1042966" y="140479"/>
            <a:ext cx="2193293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2E9064-1EFA-4FB5-8903-45F9EAB7B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66" y="1256232"/>
            <a:ext cx="9831823" cy="4117710"/>
          </a:xfrm>
          <a:prstGeom prst="rect">
            <a:avLst/>
          </a:prstGeom>
        </p:spPr>
      </p:pic>
      <p:sp>
        <p:nvSpPr>
          <p:cNvPr id="2" name="箭头: 右 1">
            <a:extLst>
              <a:ext uri="{FF2B5EF4-FFF2-40B4-BE49-F238E27FC236}">
                <a16:creationId xmlns:a16="http://schemas.microsoft.com/office/drawing/2014/main" id="{F53257B8-2458-427B-937F-5731DC7E2F82}"/>
              </a:ext>
            </a:extLst>
          </p:cNvPr>
          <p:cNvSpPr/>
          <p:nvPr/>
        </p:nvSpPr>
        <p:spPr>
          <a:xfrm>
            <a:off x="4981575" y="2021948"/>
            <a:ext cx="4156217" cy="950235"/>
          </a:xfrm>
          <a:prstGeom prst="rightArrow">
            <a:avLst/>
          </a:prstGeom>
          <a:solidFill>
            <a:srgbClr val="E676D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ECDE78DD-A855-4E52-83F4-4FECFDA3F424}"/>
              </a:ext>
            </a:extLst>
          </p:cNvPr>
          <p:cNvSpPr/>
          <p:nvPr/>
        </p:nvSpPr>
        <p:spPr>
          <a:xfrm>
            <a:off x="4981575" y="3807004"/>
            <a:ext cx="5676900" cy="950235"/>
          </a:xfrm>
          <a:prstGeom prst="rightArrow">
            <a:avLst/>
          </a:prstGeom>
          <a:solidFill>
            <a:srgbClr val="E676D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6A5327A8-F19B-4A43-BF71-D93C445E491C}"/>
              </a:ext>
            </a:extLst>
          </p:cNvPr>
          <p:cNvSpPr/>
          <p:nvPr/>
        </p:nvSpPr>
        <p:spPr>
          <a:xfrm>
            <a:off x="6577291" y="2836068"/>
            <a:ext cx="3429000" cy="950235"/>
          </a:xfrm>
          <a:prstGeom prst="rightArrow">
            <a:avLst/>
          </a:prstGeom>
          <a:solidFill>
            <a:srgbClr val="E676D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292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6AF88AF-8690-4EED-BB78-70F6DFC22C2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ED67310B-FB3F-4D06-B8BF-87F4966CB06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3A336AB-85A1-4B21-8070-FAAE12EF8A8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9CDC6C8E-BB30-4A08-955C-9F0D478ECF66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3" name="标题占位符 1">
            <a:extLst>
              <a:ext uri="{FF2B5EF4-FFF2-40B4-BE49-F238E27FC236}">
                <a16:creationId xmlns:a16="http://schemas.microsoft.com/office/drawing/2014/main" id="{F1530D8B-A116-40D5-82DB-AFCEB4A34740}"/>
              </a:ext>
            </a:extLst>
          </p:cNvPr>
          <p:cNvSpPr txBox="1"/>
          <p:nvPr/>
        </p:nvSpPr>
        <p:spPr>
          <a:xfrm>
            <a:off x="1042966" y="140479"/>
            <a:ext cx="2193293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2E9064-1EFA-4FB5-8903-45F9EAB7B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66" y="1256232"/>
            <a:ext cx="9831823" cy="4117710"/>
          </a:xfrm>
          <a:prstGeom prst="rect">
            <a:avLst/>
          </a:prstGeom>
        </p:spPr>
      </p:pic>
      <p:sp>
        <p:nvSpPr>
          <p:cNvPr id="2" name="箭头: 右 1">
            <a:extLst>
              <a:ext uri="{FF2B5EF4-FFF2-40B4-BE49-F238E27FC236}">
                <a16:creationId xmlns:a16="http://schemas.microsoft.com/office/drawing/2014/main" id="{F53257B8-2458-427B-937F-5731DC7E2F82}"/>
              </a:ext>
            </a:extLst>
          </p:cNvPr>
          <p:cNvSpPr/>
          <p:nvPr/>
        </p:nvSpPr>
        <p:spPr>
          <a:xfrm>
            <a:off x="4981575" y="2021948"/>
            <a:ext cx="4156217" cy="950235"/>
          </a:xfrm>
          <a:prstGeom prst="rightArrow">
            <a:avLst/>
          </a:prstGeom>
          <a:solidFill>
            <a:srgbClr val="E676D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ECDE78DD-A855-4E52-83F4-4FECFDA3F424}"/>
              </a:ext>
            </a:extLst>
          </p:cNvPr>
          <p:cNvSpPr/>
          <p:nvPr/>
        </p:nvSpPr>
        <p:spPr>
          <a:xfrm>
            <a:off x="4981575" y="3807004"/>
            <a:ext cx="5676900" cy="950235"/>
          </a:xfrm>
          <a:prstGeom prst="rightArrow">
            <a:avLst/>
          </a:prstGeom>
          <a:solidFill>
            <a:srgbClr val="E676D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6A5327A8-F19B-4A43-BF71-D93C445E491C}"/>
              </a:ext>
            </a:extLst>
          </p:cNvPr>
          <p:cNvSpPr/>
          <p:nvPr/>
        </p:nvSpPr>
        <p:spPr>
          <a:xfrm>
            <a:off x="6577291" y="2838164"/>
            <a:ext cx="3429000" cy="950235"/>
          </a:xfrm>
          <a:prstGeom prst="rightArrow">
            <a:avLst/>
          </a:prstGeom>
          <a:solidFill>
            <a:srgbClr val="E676D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CA9623C-B654-4F52-8FBD-E99473181581}"/>
              </a:ext>
            </a:extLst>
          </p:cNvPr>
          <p:cNvSpPr txBox="1"/>
          <p:nvPr/>
        </p:nvSpPr>
        <p:spPr>
          <a:xfrm>
            <a:off x="5574308" y="2312399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+mn-ea"/>
              </a:rPr>
              <a:t>1. </a:t>
            </a:r>
            <a:r>
              <a:rPr lang="zh-CN" altLang="en-US" dirty="0">
                <a:solidFill>
                  <a:schemeClr val="bg1"/>
                </a:solidFill>
              </a:rPr>
              <a:t>粗糙的不确定性，</a:t>
            </a:r>
            <a:r>
              <a:rPr lang="zh-CN" altLang="en-US" b="1" dirty="0">
                <a:solidFill>
                  <a:schemeClr val="bg1"/>
                </a:solidFill>
              </a:rPr>
              <a:t>引入监督</a:t>
            </a:r>
          </a:p>
        </p:txBody>
      </p:sp>
    </p:spTree>
    <p:extLst>
      <p:ext uri="{BB962C8B-B14F-4D97-AF65-F5344CB8AC3E}">
        <p14:creationId xmlns:p14="http://schemas.microsoft.com/office/powerpoint/2010/main" val="1567368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6AF88AF-8690-4EED-BB78-70F6DFC22C2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ED67310B-FB3F-4D06-B8BF-87F4966CB06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3A336AB-85A1-4B21-8070-FAAE12EF8A8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9CDC6C8E-BB30-4A08-955C-9F0D478ECF66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3" name="标题占位符 1">
            <a:extLst>
              <a:ext uri="{FF2B5EF4-FFF2-40B4-BE49-F238E27FC236}">
                <a16:creationId xmlns:a16="http://schemas.microsoft.com/office/drawing/2014/main" id="{F1530D8B-A116-40D5-82DB-AFCEB4A34740}"/>
              </a:ext>
            </a:extLst>
          </p:cNvPr>
          <p:cNvSpPr txBox="1"/>
          <p:nvPr/>
        </p:nvSpPr>
        <p:spPr>
          <a:xfrm>
            <a:off x="1042966" y="140479"/>
            <a:ext cx="2193293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2E9064-1EFA-4FB5-8903-45F9EAB7B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66" y="1256232"/>
            <a:ext cx="9831823" cy="4117710"/>
          </a:xfrm>
          <a:prstGeom prst="rect">
            <a:avLst/>
          </a:prstGeom>
        </p:spPr>
      </p:pic>
      <p:sp>
        <p:nvSpPr>
          <p:cNvPr id="2" name="箭头: 右 1">
            <a:extLst>
              <a:ext uri="{FF2B5EF4-FFF2-40B4-BE49-F238E27FC236}">
                <a16:creationId xmlns:a16="http://schemas.microsoft.com/office/drawing/2014/main" id="{F53257B8-2458-427B-937F-5731DC7E2F82}"/>
              </a:ext>
            </a:extLst>
          </p:cNvPr>
          <p:cNvSpPr/>
          <p:nvPr/>
        </p:nvSpPr>
        <p:spPr>
          <a:xfrm>
            <a:off x="4981575" y="2021948"/>
            <a:ext cx="4156217" cy="950235"/>
          </a:xfrm>
          <a:prstGeom prst="rightArrow">
            <a:avLst/>
          </a:prstGeom>
          <a:solidFill>
            <a:srgbClr val="E676D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ECDE78DD-A855-4E52-83F4-4FECFDA3F424}"/>
              </a:ext>
            </a:extLst>
          </p:cNvPr>
          <p:cNvSpPr/>
          <p:nvPr/>
        </p:nvSpPr>
        <p:spPr>
          <a:xfrm>
            <a:off x="4981575" y="3807004"/>
            <a:ext cx="5676900" cy="950235"/>
          </a:xfrm>
          <a:prstGeom prst="rightArrow">
            <a:avLst/>
          </a:prstGeom>
          <a:solidFill>
            <a:srgbClr val="E676D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CA9623C-B654-4F52-8FBD-E99473181581}"/>
              </a:ext>
            </a:extLst>
          </p:cNvPr>
          <p:cNvSpPr txBox="1"/>
          <p:nvPr/>
        </p:nvSpPr>
        <p:spPr>
          <a:xfrm>
            <a:off x="5574308" y="2312399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+mn-ea"/>
              </a:rPr>
              <a:t>1. </a:t>
            </a:r>
            <a:r>
              <a:rPr lang="zh-CN" altLang="en-US" dirty="0">
                <a:solidFill>
                  <a:schemeClr val="bg1"/>
                </a:solidFill>
              </a:rPr>
              <a:t>粗糙的不确定性，</a:t>
            </a:r>
            <a:r>
              <a:rPr lang="zh-CN" altLang="en-US" b="1" dirty="0">
                <a:solidFill>
                  <a:schemeClr val="bg1"/>
                </a:solidFill>
              </a:rPr>
              <a:t>引入监督</a:t>
            </a:r>
          </a:p>
        </p:txBody>
      </p:sp>
      <p:sp>
        <p:nvSpPr>
          <p:cNvPr id="28" name="箭头: 右 27">
            <a:extLst>
              <a:ext uri="{FF2B5EF4-FFF2-40B4-BE49-F238E27FC236}">
                <a16:creationId xmlns:a16="http://schemas.microsoft.com/office/drawing/2014/main" id="{483FD1C6-6E4F-4E09-8B69-EEC46777D46A}"/>
              </a:ext>
            </a:extLst>
          </p:cNvPr>
          <p:cNvSpPr/>
          <p:nvPr/>
        </p:nvSpPr>
        <p:spPr>
          <a:xfrm>
            <a:off x="6577291" y="2838164"/>
            <a:ext cx="3429000" cy="950235"/>
          </a:xfrm>
          <a:prstGeom prst="rightArrow">
            <a:avLst/>
          </a:prstGeom>
          <a:solidFill>
            <a:srgbClr val="E676D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3DD95DB-A9B8-4779-8684-8CCBE21F69EA}"/>
              </a:ext>
            </a:extLst>
          </p:cNvPr>
          <p:cNvSpPr txBox="1"/>
          <p:nvPr/>
        </p:nvSpPr>
        <p:spPr>
          <a:xfrm>
            <a:off x="6846780" y="3128616"/>
            <a:ext cx="2291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+mn-ea"/>
              </a:rPr>
              <a:t>2. </a:t>
            </a:r>
            <a:r>
              <a:rPr lang="zh-CN" altLang="en-US" dirty="0">
                <a:solidFill>
                  <a:schemeClr val="bg1"/>
                </a:solidFill>
              </a:rPr>
              <a:t>获取</a:t>
            </a:r>
            <a:r>
              <a:rPr lang="zh-CN" altLang="en-US" b="1" dirty="0">
                <a:solidFill>
                  <a:schemeClr val="bg1"/>
                </a:solidFill>
              </a:rPr>
              <a:t>模型不确定性</a:t>
            </a:r>
          </a:p>
        </p:txBody>
      </p:sp>
    </p:spTree>
    <p:extLst>
      <p:ext uri="{BB962C8B-B14F-4D97-AF65-F5344CB8AC3E}">
        <p14:creationId xmlns:p14="http://schemas.microsoft.com/office/powerpoint/2010/main" val="2376869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6AF88AF-8690-4EED-BB78-70F6DFC22C2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ED67310B-FB3F-4D06-B8BF-87F4966CB06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3A336AB-85A1-4B21-8070-FAAE12EF8A8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9CDC6C8E-BB30-4A08-955C-9F0D478ECF66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3" name="标题占位符 1">
            <a:extLst>
              <a:ext uri="{FF2B5EF4-FFF2-40B4-BE49-F238E27FC236}">
                <a16:creationId xmlns:a16="http://schemas.microsoft.com/office/drawing/2014/main" id="{F1530D8B-A116-40D5-82DB-AFCEB4A34740}"/>
              </a:ext>
            </a:extLst>
          </p:cNvPr>
          <p:cNvSpPr txBox="1"/>
          <p:nvPr/>
        </p:nvSpPr>
        <p:spPr>
          <a:xfrm>
            <a:off x="1042966" y="140479"/>
            <a:ext cx="2193293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2E9064-1EFA-4FB5-8903-45F9EAB7B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66" y="1256232"/>
            <a:ext cx="9831823" cy="4117710"/>
          </a:xfrm>
          <a:prstGeom prst="rect">
            <a:avLst/>
          </a:prstGeom>
        </p:spPr>
      </p:pic>
      <p:sp>
        <p:nvSpPr>
          <p:cNvPr id="2" name="箭头: 右 1">
            <a:extLst>
              <a:ext uri="{FF2B5EF4-FFF2-40B4-BE49-F238E27FC236}">
                <a16:creationId xmlns:a16="http://schemas.microsoft.com/office/drawing/2014/main" id="{F53257B8-2458-427B-937F-5731DC7E2F82}"/>
              </a:ext>
            </a:extLst>
          </p:cNvPr>
          <p:cNvSpPr/>
          <p:nvPr/>
        </p:nvSpPr>
        <p:spPr>
          <a:xfrm>
            <a:off x="4981575" y="2021948"/>
            <a:ext cx="4156217" cy="950235"/>
          </a:xfrm>
          <a:prstGeom prst="rightArrow">
            <a:avLst/>
          </a:prstGeom>
          <a:solidFill>
            <a:srgbClr val="E676D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ECDE78DD-A855-4E52-83F4-4FECFDA3F424}"/>
              </a:ext>
            </a:extLst>
          </p:cNvPr>
          <p:cNvSpPr/>
          <p:nvPr/>
        </p:nvSpPr>
        <p:spPr>
          <a:xfrm>
            <a:off x="4981575" y="3807004"/>
            <a:ext cx="5676900" cy="950235"/>
          </a:xfrm>
          <a:prstGeom prst="rightArrow">
            <a:avLst/>
          </a:prstGeom>
          <a:solidFill>
            <a:srgbClr val="E676D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CA9623C-B654-4F52-8FBD-E99473181581}"/>
              </a:ext>
            </a:extLst>
          </p:cNvPr>
          <p:cNvSpPr txBox="1"/>
          <p:nvPr/>
        </p:nvSpPr>
        <p:spPr>
          <a:xfrm>
            <a:off x="5574308" y="2312399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+mn-ea"/>
              </a:rPr>
              <a:t>1. </a:t>
            </a:r>
            <a:r>
              <a:rPr lang="zh-CN" altLang="en-US" dirty="0">
                <a:solidFill>
                  <a:schemeClr val="bg1"/>
                </a:solidFill>
              </a:rPr>
              <a:t>粗糙的不确定性，</a:t>
            </a:r>
            <a:r>
              <a:rPr lang="zh-CN" altLang="en-US" b="1" dirty="0">
                <a:solidFill>
                  <a:schemeClr val="bg1"/>
                </a:solidFill>
              </a:rPr>
              <a:t>引入监督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9ED5CE4-7321-438D-BB06-8D16E34FF661}"/>
              </a:ext>
            </a:extLst>
          </p:cNvPr>
          <p:cNvSpPr txBox="1"/>
          <p:nvPr/>
        </p:nvSpPr>
        <p:spPr>
          <a:xfrm>
            <a:off x="5514135" y="4097455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+mn-ea"/>
              </a:rPr>
              <a:t>3. </a:t>
            </a:r>
            <a:r>
              <a:rPr lang="zh-CN" altLang="en-US" dirty="0">
                <a:solidFill>
                  <a:schemeClr val="bg1"/>
                </a:solidFill>
              </a:rPr>
              <a:t>获取</a:t>
            </a:r>
            <a:r>
              <a:rPr lang="zh-CN" altLang="en-US" b="1" dirty="0">
                <a:solidFill>
                  <a:schemeClr val="bg1"/>
                </a:solidFill>
              </a:rPr>
              <a:t>数据不确定性</a:t>
            </a:r>
            <a:r>
              <a:rPr lang="zh-CN" altLang="en-US" dirty="0">
                <a:solidFill>
                  <a:schemeClr val="bg1"/>
                </a:solidFill>
              </a:rPr>
              <a:t>，细化不确定性监督过程</a:t>
            </a:r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A4E4ED88-59B7-4B62-8AE2-91DFC577124F}"/>
              </a:ext>
            </a:extLst>
          </p:cNvPr>
          <p:cNvSpPr/>
          <p:nvPr/>
        </p:nvSpPr>
        <p:spPr>
          <a:xfrm>
            <a:off x="6577291" y="2838164"/>
            <a:ext cx="3429000" cy="950235"/>
          </a:xfrm>
          <a:prstGeom prst="rightArrow">
            <a:avLst/>
          </a:prstGeom>
          <a:solidFill>
            <a:srgbClr val="E676D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7660D46-F56D-4B9C-B5AB-0BFDF28B825D}"/>
              </a:ext>
            </a:extLst>
          </p:cNvPr>
          <p:cNvSpPr txBox="1"/>
          <p:nvPr/>
        </p:nvSpPr>
        <p:spPr>
          <a:xfrm>
            <a:off x="6846780" y="3128616"/>
            <a:ext cx="2291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+mn-ea"/>
              </a:rPr>
              <a:t>2. </a:t>
            </a:r>
            <a:r>
              <a:rPr lang="zh-CN" altLang="en-US" dirty="0">
                <a:solidFill>
                  <a:schemeClr val="bg1"/>
                </a:solidFill>
              </a:rPr>
              <a:t>获取</a:t>
            </a:r>
            <a:r>
              <a:rPr lang="zh-CN" altLang="en-US" b="1" dirty="0">
                <a:solidFill>
                  <a:schemeClr val="bg1"/>
                </a:solidFill>
              </a:rPr>
              <a:t>模型不确定性</a:t>
            </a:r>
          </a:p>
        </p:txBody>
      </p:sp>
    </p:spTree>
    <p:extLst>
      <p:ext uri="{BB962C8B-B14F-4D97-AF65-F5344CB8AC3E}">
        <p14:creationId xmlns:p14="http://schemas.microsoft.com/office/powerpoint/2010/main" val="4260186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56438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Title and Authors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9DB66B6-6FCC-4AAC-8EB4-93DC9A3539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475" r="43714" b="13381"/>
          <a:stretch/>
        </p:blipFill>
        <p:spPr>
          <a:xfrm>
            <a:off x="660400" y="905533"/>
            <a:ext cx="4243373" cy="13875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708C9A5-5A42-486D-A83C-672CE95E4B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547" b="1041"/>
          <a:stretch/>
        </p:blipFill>
        <p:spPr>
          <a:xfrm>
            <a:off x="5024341" y="814855"/>
            <a:ext cx="6065681" cy="570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62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6AF88AF-8690-4EED-BB78-70F6DFC22C2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ED67310B-FB3F-4D06-B8BF-87F4966CB06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3A336AB-85A1-4B21-8070-FAAE12EF8A8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9CDC6C8E-BB30-4A08-955C-9F0D478ECF66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3" name="标题占位符 1">
            <a:extLst>
              <a:ext uri="{FF2B5EF4-FFF2-40B4-BE49-F238E27FC236}">
                <a16:creationId xmlns:a16="http://schemas.microsoft.com/office/drawing/2014/main" id="{F1530D8B-A116-40D5-82DB-AFCEB4A34740}"/>
              </a:ext>
            </a:extLst>
          </p:cNvPr>
          <p:cNvSpPr txBox="1"/>
          <p:nvPr/>
        </p:nvSpPr>
        <p:spPr>
          <a:xfrm>
            <a:off x="1042966" y="140479"/>
            <a:ext cx="2193293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2E9064-1EFA-4FB5-8903-45F9EAB7B8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922"/>
          <a:stretch/>
        </p:blipFill>
        <p:spPr>
          <a:xfrm>
            <a:off x="473467" y="1204766"/>
            <a:ext cx="5806710" cy="3572273"/>
          </a:xfrm>
          <a:prstGeom prst="rect">
            <a:avLst/>
          </a:prstGeom>
        </p:spPr>
      </p:pic>
      <p:sp>
        <p:nvSpPr>
          <p:cNvPr id="30" name="箭头: 右 29">
            <a:extLst>
              <a:ext uri="{FF2B5EF4-FFF2-40B4-BE49-F238E27FC236}">
                <a16:creationId xmlns:a16="http://schemas.microsoft.com/office/drawing/2014/main" id="{BC7E52EC-39B0-40FA-B884-BF2A7837E384}"/>
              </a:ext>
            </a:extLst>
          </p:cNvPr>
          <p:cNvSpPr/>
          <p:nvPr/>
        </p:nvSpPr>
        <p:spPr>
          <a:xfrm>
            <a:off x="1158150" y="1838325"/>
            <a:ext cx="4156217" cy="875538"/>
          </a:xfrm>
          <a:prstGeom prst="rightArrow">
            <a:avLst/>
          </a:prstGeom>
          <a:solidFill>
            <a:srgbClr val="E676D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48D6C2E3-3006-425F-8606-769DAB4657A2}"/>
              </a:ext>
            </a:extLst>
          </p:cNvPr>
          <p:cNvSpPr/>
          <p:nvPr/>
        </p:nvSpPr>
        <p:spPr>
          <a:xfrm>
            <a:off x="1158150" y="3403100"/>
            <a:ext cx="5643584" cy="875538"/>
          </a:xfrm>
          <a:prstGeom prst="rightArrow">
            <a:avLst/>
          </a:prstGeom>
          <a:solidFill>
            <a:srgbClr val="E676D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8E8BE7D5-0330-4953-B870-01BA1F3F245F}"/>
              </a:ext>
            </a:extLst>
          </p:cNvPr>
          <p:cNvSpPr/>
          <p:nvPr/>
        </p:nvSpPr>
        <p:spPr>
          <a:xfrm>
            <a:off x="2667000" y="2570300"/>
            <a:ext cx="3429000" cy="875538"/>
          </a:xfrm>
          <a:prstGeom prst="rightArrow">
            <a:avLst/>
          </a:prstGeom>
          <a:solidFill>
            <a:srgbClr val="E676D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CC00D33-CBEB-4586-AA33-A8043B011AD7}"/>
              </a:ext>
            </a:extLst>
          </p:cNvPr>
          <p:cNvSpPr txBox="1"/>
          <p:nvPr/>
        </p:nvSpPr>
        <p:spPr>
          <a:xfrm>
            <a:off x="6972300" y="1400175"/>
            <a:ext cx="42242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>
                <a:latin typeface="+mn-ea"/>
              </a:rPr>
              <a:t>实现了标签与不确定性的</a:t>
            </a:r>
            <a:r>
              <a:rPr lang="zh-CN" altLang="en-US" b="1" dirty="0">
                <a:latin typeface="+mn-ea"/>
              </a:rPr>
              <a:t>直接建模</a:t>
            </a:r>
            <a:endParaRPr lang="en-US" altLang="zh-CN" b="1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zh-CN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+mn-ea"/>
              </a:rPr>
              <a:t>巧妙地将</a:t>
            </a:r>
            <a:r>
              <a:rPr lang="zh-CN" altLang="en-US" b="1" dirty="0">
                <a:latin typeface="+mn-ea"/>
              </a:rPr>
              <a:t>数据不确定性参与</a:t>
            </a:r>
            <a:r>
              <a:rPr lang="zh-CN" altLang="en-US" dirty="0">
                <a:latin typeface="+mn-ea"/>
              </a:rPr>
              <a:t>模型训练</a:t>
            </a:r>
          </a:p>
        </p:txBody>
      </p:sp>
    </p:spTree>
    <p:extLst>
      <p:ext uri="{BB962C8B-B14F-4D97-AF65-F5344CB8AC3E}">
        <p14:creationId xmlns:p14="http://schemas.microsoft.com/office/powerpoint/2010/main" val="1559034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6AF88AF-8690-4EED-BB78-70F6DFC22C2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ED67310B-FB3F-4D06-B8BF-87F4966CB06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3A336AB-85A1-4B21-8070-FAAE12EF8A8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9CDC6C8E-BB30-4A08-955C-9F0D478ECF66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3" name="标题占位符 1">
            <a:extLst>
              <a:ext uri="{FF2B5EF4-FFF2-40B4-BE49-F238E27FC236}">
                <a16:creationId xmlns:a16="http://schemas.microsoft.com/office/drawing/2014/main" id="{F1530D8B-A116-40D5-82DB-AFCEB4A34740}"/>
              </a:ext>
            </a:extLst>
          </p:cNvPr>
          <p:cNvSpPr txBox="1"/>
          <p:nvPr/>
        </p:nvSpPr>
        <p:spPr>
          <a:xfrm>
            <a:off x="1042966" y="140479"/>
            <a:ext cx="2193293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370A16C-9E24-45AC-98FD-B0BF0C0F2A80}"/>
              </a:ext>
            </a:extLst>
          </p:cNvPr>
          <p:cNvGrpSpPr/>
          <p:nvPr/>
        </p:nvGrpSpPr>
        <p:grpSpPr>
          <a:xfrm>
            <a:off x="473467" y="1204766"/>
            <a:ext cx="5806710" cy="3572273"/>
            <a:chOff x="594090" y="1180032"/>
            <a:chExt cx="6693314" cy="411771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D2E9064-1EFA-4FB5-8903-45F9EAB7B8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922"/>
            <a:stretch/>
          </p:blipFill>
          <p:spPr>
            <a:xfrm>
              <a:off x="594090" y="1180032"/>
              <a:ext cx="6693314" cy="4117710"/>
            </a:xfrm>
            <a:prstGeom prst="rect">
              <a:avLst/>
            </a:prstGeom>
          </p:spPr>
        </p:pic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CBAF487C-6FE4-41F8-849B-E1D74D47124E}"/>
                </a:ext>
              </a:extLst>
            </p:cNvPr>
            <p:cNvSpPr/>
            <p:nvPr/>
          </p:nvSpPr>
          <p:spPr>
            <a:xfrm>
              <a:off x="1327515" y="2080260"/>
              <a:ext cx="5019675" cy="861060"/>
            </a:xfrm>
            <a:prstGeom prst="roundRect">
              <a:avLst/>
            </a:prstGeom>
            <a:solidFill>
              <a:srgbClr val="E676D6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9D70CDA7-3D94-47A0-9D88-B7947E5787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2016" r="69412"/>
          <a:stretch/>
        </p:blipFill>
        <p:spPr>
          <a:xfrm>
            <a:off x="6438558" y="2107960"/>
            <a:ext cx="1984009" cy="56275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7749457-7881-45FD-9061-CC72A48F42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419" t="5856"/>
          <a:stretch/>
        </p:blipFill>
        <p:spPr>
          <a:xfrm>
            <a:off x="11114310" y="2144487"/>
            <a:ext cx="498273" cy="526227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0B7A6D38-59C7-43A7-A6CE-2499D25DC686}"/>
              </a:ext>
            </a:extLst>
          </p:cNvPr>
          <p:cNvSpPr txBox="1"/>
          <p:nvPr/>
        </p:nvSpPr>
        <p:spPr>
          <a:xfrm>
            <a:off x="974101" y="807304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粗糙的不确定性估计        </a:t>
            </a:r>
            <a:endParaRPr lang="zh-CN" altLang="en-US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739F629-6DB4-429C-BAB7-64A5B2902D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0" y="1204766"/>
            <a:ext cx="2523809" cy="4666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D83E3C8-8236-401E-9F79-E19E62740B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0" y="1671433"/>
            <a:ext cx="2733333" cy="47619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C86FAFB-A262-4E8E-B94A-6CF82F434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4133" y="1671433"/>
            <a:ext cx="1390476" cy="47619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063C320-062A-428F-9093-E13A666030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22567" y="2114816"/>
            <a:ext cx="2405520" cy="55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214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6AF88AF-8690-4EED-BB78-70F6DFC22C2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ED67310B-FB3F-4D06-B8BF-87F4966CB06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3A336AB-85A1-4B21-8070-FAAE12EF8A8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9CDC6C8E-BB30-4A08-955C-9F0D478ECF66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3" name="标题占位符 1">
            <a:extLst>
              <a:ext uri="{FF2B5EF4-FFF2-40B4-BE49-F238E27FC236}">
                <a16:creationId xmlns:a16="http://schemas.microsoft.com/office/drawing/2014/main" id="{F1530D8B-A116-40D5-82DB-AFCEB4A34740}"/>
              </a:ext>
            </a:extLst>
          </p:cNvPr>
          <p:cNvSpPr txBox="1"/>
          <p:nvPr/>
        </p:nvSpPr>
        <p:spPr>
          <a:xfrm>
            <a:off x="1042966" y="140479"/>
            <a:ext cx="2193293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370A16C-9E24-45AC-98FD-B0BF0C0F2A80}"/>
              </a:ext>
            </a:extLst>
          </p:cNvPr>
          <p:cNvGrpSpPr/>
          <p:nvPr/>
        </p:nvGrpSpPr>
        <p:grpSpPr>
          <a:xfrm>
            <a:off x="473467" y="1204766"/>
            <a:ext cx="5806710" cy="3572273"/>
            <a:chOff x="594090" y="1180032"/>
            <a:chExt cx="6693314" cy="411771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D2E9064-1EFA-4FB5-8903-45F9EAB7B8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922"/>
            <a:stretch/>
          </p:blipFill>
          <p:spPr>
            <a:xfrm>
              <a:off x="594090" y="1180032"/>
              <a:ext cx="6693314" cy="4117710"/>
            </a:xfrm>
            <a:prstGeom prst="rect">
              <a:avLst/>
            </a:prstGeom>
          </p:spPr>
        </p:pic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CBAF487C-6FE4-41F8-849B-E1D74D47124E}"/>
                </a:ext>
              </a:extLst>
            </p:cNvPr>
            <p:cNvSpPr/>
            <p:nvPr/>
          </p:nvSpPr>
          <p:spPr>
            <a:xfrm>
              <a:off x="1327515" y="2080260"/>
              <a:ext cx="5019675" cy="861060"/>
            </a:xfrm>
            <a:prstGeom prst="roundRect">
              <a:avLst/>
            </a:prstGeom>
            <a:solidFill>
              <a:srgbClr val="E676D6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C541D4E9-5855-492E-B4F0-14D2B16214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66" r="23160"/>
          <a:stretch/>
        </p:blipFill>
        <p:spPr>
          <a:xfrm>
            <a:off x="6400800" y="3849619"/>
            <a:ext cx="4735033" cy="55589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EAD63E77-D29F-4E88-8FFD-6E271E7493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564"/>
          <a:stretch/>
        </p:blipFill>
        <p:spPr>
          <a:xfrm>
            <a:off x="11177446" y="3803089"/>
            <a:ext cx="420464" cy="60239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D70CDA7-3D94-47A0-9D88-B7947E5787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2016" r="69412"/>
          <a:stretch/>
        </p:blipFill>
        <p:spPr>
          <a:xfrm>
            <a:off x="6448742" y="2860915"/>
            <a:ext cx="1984009" cy="56275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7749457-7881-45FD-9061-CC72A48F42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2419" t="5856"/>
          <a:stretch/>
        </p:blipFill>
        <p:spPr>
          <a:xfrm>
            <a:off x="11124494" y="2897442"/>
            <a:ext cx="498273" cy="526227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0B7A6D38-59C7-43A7-A6CE-2499D25DC686}"/>
              </a:ext>
            </a:extLst>
          </p:cNvPr>
          <p:cNvSpPr txBox="1"/>
          <p:nvPr/>
        </p:nvSpPr>
        <p:spPr>
          <a:xfrm>
            <a:off x="974101" y="807304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粗糙的不确定性估计        </a:t>
            </a:r>
            <a:endParaRPr lang="zh-CN" altLang="en-US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739F629-6DB4-429C-BAB7-64A5B2902D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0" y="1204766"/>
            <a:ext cx="2523809" cy="4666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D83E3C8-8236-401E-9F79-E19E62740B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2061459"/>
            <a:ext cx="2733333" cy="47619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C86FAFB-A262-4E8E-B94A-6CF82F4345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4133" y="2061459"/>
            <a:ext cx="1390476" cy="47619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063C320-062A-428F-9093-E13A666030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32751" y="2867771"/>
            <a:ext cx="2405520" cy="55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89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6AF88AF-8690-4EED-BB78-70F6DFC22C2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ED67310B-FB3F-4D06-B8BF-87F4966CB06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3A336AB-85A1-4B21-8070-FAAE12EF8A8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9CDC6C8E-BB30-4A08-955C-9F0D478ECF66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3" name="标题占位符 1">
            <a:extLst>
              <a:ext uri="{FF2B5EF4-FFF2-40B4-BE49-F238E27FC236}">
                <a16:creationId xmlns:a16="http://schemas.microsoft.com/office/drawing/2014/main" id="{F1530D8B-A116-40D5-82DB-AFCEB4A34740}"/>
              </a:ext>
            </a:extLst>
          </p:cNvPr>
          <p:cNvSpPr txBox="1"/>
          <p:nvPr/>
        </p:nvSpPr>
        <p:spPr>
          <a:xfrm>
            <a:off x="1042966" y="140479"/>
            <a:ext cx="2193293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370A16C-9E24-45AC-98FD-B0BF0C0F2A80}"/>
              </a:ext>
            </a:extLst>
          </p:cNvPr>
          <p:cNvGrpSpPr/>
          <p:nvPr/>
        </p:nvGrpSpPr>
        <p:grpSpPr>
          <a:xfrm>
            <a:off x="473467" y="1204766"/>
            <a:ext cx="5806710" cy="3572273"/>
            <a:chOff x="594090" y="1180032"/>
            <a:chExt cx="6693314" cy="411771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D2E9064-1EFA-4FB5-8903-45F9EAB7B8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922"/>
            <a:stretch/>
          </p:blipFill>
          <p:spPr>
            <a:xfrm>
              <a:off x="594090" y="1180032"/>
              <a:ext cx="6693314" cy="4117710"/>
            </a:xfrm>
            <a:prstGeom prst="rect">
              <a:avLst/>
            </a:prstGeom>
          </p:spPr>
        </p:pic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CBAF487C-6FE4-41F8-849B-E1D74D47124E}"/>
                </a:ext>
              </a:extLst>
            </p:cNvPr>
            <p:cNvSpPr/>
            <p:nvPr/>
          </p:nvSpPr>
          <p:spPr>
            <a:xfrm>
              <a:off x="2332033" y="2080260"/>
              <a:ext cx="867367" cy="86106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C541D4E9-5855-492E-B4F0-14D2B16214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66" r="23160"/>
          <a:stretch/>
        </p:blipFill>
        <p:spPr>
          <a:xfrm>
            <a:off x="6400800" y="3849619"/>
            <a:ext cx="4735033" cy="55589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EAD63E77-D29F-4E88-8FFD-6E271E7493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564"/>
          <a:stretch/>
        </p:blipFill>
        <p:spPr>
          <a:xfrm>
            <a:off x="11177446" y="3803089"/>
            <a:ext cx="420464" cy="60239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D70CDA7-3D94-47A0-9D88-B7947E5787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2016" r="69412"/>
          <a:stretch/>
        </p:blipFill>
        <p:spPr>
          <a:xfrm>
            <a:off x="6448742" y="2860915"/>
            <a:ext cx="1984009" cy="56275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7749457-7881-45FD-9061-CC72A48F42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2419" t="5856"/>
          <a:stretch/>
        </p:blipFill>
        <p:spPr>
          <a:xfrm>
            <a:off x="11124494" y="2897442"/>
            <a:ext cx="498273" cy="526227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0B7A6D38-59C7-43A7-A6CE-2499D25DC686}"/>
              </a:ext>
            </a:extLst>
          </p:cNvPr>
          <p:cNvSpPr txBox="1"/>
          <p:nvPr/>
        </p:nvSpPr>
        <p:spPr>
          <a:xfrm>
            <a:off x="974101" y="807304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粗糙的不确定性估计        </a:t>
            </a:r>
            <a:endParaRPr lang="zh-CN" altLang="en-US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739F629-6DB4-429C-BAB7-64A5B2902D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0" y="1204766"/>
            <a:ext cx="2523809" cy="4666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D83E3C8-8236-401E-9F79-E19E62740B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2061459"/>
            <a:ext cx="2733333" cy="47619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C86FAFB-A262-4E8E-B94A-6CF82F4345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4133" y="2061459"/>
            <a:ext cx="1390476" cy="47619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063C320-062A-428F-9093-E13A666030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32751" y="2867771"/>
            <a:ext cx="2405520" cy="55589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B48503D-73F9-4F9E-A793-CC759FBDA3AE}"/>
              </a:ext>
            </a:extLst>
          </p:cNvPr>
          <p:cNvSpPr txBox="1"/>
          <p:nvPr/>
        </p:nvSpPr>
        <p:spPr>
          <a:xfrm>
            <a:off x="2595252" y="1742567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366BBD"/>
                </a:solidFill>
              </a:rPr>
              <a:t>❌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195CBF6-984E-4860-8BEC-25CE09E5CE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9894" y="4915139"/>
            <a:ext cx="7342857" cy="14761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2EABAD2-0273-43FC-98BB-EC0118E8D6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92888" y="4831467"/>
            <a:ext cx="1980952" cy="685714"/>
          </a:xfrm>
          <a:prstGeom prst="rect">
            <a:avLst/>
          </a:prstGeom>
        </p:spPr>
      </p:pic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BE5A8A4A-A3D4-48DB-8EF5-1F7E94113194}"/>
              </a:ext>
            </a:extLst>
          </p:cNvPr>
          <p:cNvSpPr/>
          <p:nvPr/>
        </p:nvSpPr>
        <p:spPr>
          <a:xfrm>
            <a:off x="8629718" y="4765254"/>
            <a:ext cx="2107292" cy="847483"/>
          </a:xfrm>
          <a:prstGeom prst="roundRect">
            <a:avLst/>
          </a:prstGeom>
          <a:noFill/>
          <a:ln w="28575">
            <a:solidFill>
              <a:srgbClr val="EC9E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137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6AF88AF-8690-4EED-BB78-70F6DFC22C2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ED67310B-FB3F-4D06-B8BF-87F4966CB06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3A336AB-85A1-4B21-8070-FAAE12EF8A8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9CDC6C8E-BB30-4A08-955C-9F0D478ECF66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3" name="标题占位符 1">
            <a:extLst>
              <a:ext uri="{FF2B5EF4-FFF2-40B4-BE49-F238E27FC236}">
                <a16:creationId xmlns:a16="http://schemas.microsoft.com/office/drawing/2014/main" id="{F1530D8B-A116-40D5-82DB-AFCEB4A34740}"/>
              </a:ext>
            </a:extLst>
          </p:cNvPr>
          <p:cNvSpPr txBox="1"/>
          <p:nvPr/>
        </p:nvSpPr>
        <p:spPr>
          <a:xfrm>
            <a:off x="1042966" y="140479"/>
            <a:ext cx="2193293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2E9064-1EFA-4FB5-8903-45F9EAB7B8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922"/>
          <a:stretch/>
        </p:blipFill>
        <p:spPr>
          <a:xfrm>
            <a:off x="473467" y="1204766"/>
            <a:ext cx="5806710" cy="3572273"/>
          </a:xfrm>
          <a:prstGeom prst="rect">
            <a:avLst/>
          </a:prstGeom>
        </p:spPr>
      </p:pic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2B7705B1-AB7B-44DA-944D-28FBD8E4956E}"/>
              </a:ext>
            </a:extLst>
          </p:cNvPr>
          <p:cNvSpPr/>
          <p:nvPr/>
        </p:nvSpPr>
        <p:spPr>
          <a:xfrm>
            <a:off x="1159655" y="3212537"/>
            <a:ext cx="3312793" cy="1208021"/>
          </a:xfrm>
          <a:prstGeom prst="roundRect">
            <a:avLst/>
          </a:prstGeom>
          <a:solidFill>
            <a:srgbClr val="E676D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5799A8FB-C879-4D66-993C-17E259F2DA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933"/>
          <a:stretch/>
        </p:blipFill>
        <p:spPr>
          <a:xfrm>
            <a:off x="6505575" y="2622061"/>
            <a:ext cx="4448063" cy="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17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6AF88AF-8690-4EED-BB78-70F6DFC22C2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ED67310B-FB3F-4D06-B8BF-87F4966CB06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3A336AB-85A1-4B21-8070-FAAE12EF8A8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9CDC6C8E-BB30-4A08-955C-9F0D478ECF66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3" name="标题占位符 1">
            <a:extLst>
              <a:ext uri="{FF2B5EF4-FFF2-40B4-BE49-F238E27FC236}">
                <a16:creationId xmlns:a16="http://schemas.microsoft.com/office/drawing/2014/main" id="{F1530D8B-A116-40D5-82DB-AFCEB4A34740}"/>
              </a:ext>
            </a:extLst>
          </p:cNvPr>
          <p:cNvSpPr txBox="1"/>
          <p:nvPr/>
        </p:nvSpPr>
        <p:spPr>
          <a:xfrm>
            <a:off x="1042966" y="140479"/>
            <a:ext cx="2193293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F761CC-AF68-456D-B1AA-18E4E49C6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850235"/>
            <a:ext cx="9714286" cy="3295238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8224CE6C-FFBC-49EE-8D00-83B0AC21F609}"/>
              </a:ext>
            </a:extLst>
          </p:cNvPr>
          <p:cNvSpPr/>
          <p:nvPr/>
        </p:nvSpPr>
        <p:spPr>
          <a:xfrm>
            <a:off x="2819400" y="3326475"/>
            <a:ext cx="5781675" cy="802198"/>
          </a:xfrm>
          <a:prstGeom prst="roundRect">
            <a:avLst/>
          </a:prstGeom>
          <a:noFill/>
          <a:ln w="28575">
            <a:solidFill>
              <a:srgbClr val="02BE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F878F3F-29CB-4FA8-89CC-B715E1937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554" y="4165266"/>
            <a:ext cx="9714286" cy="1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63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6AF88AF-8690-4EED-BB78-70F6DFC22C2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ED67310B-FB3F-4D06-B8BF-87F4966CB06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3A336AB-85A1-4B21-8070-FAAE12EF8A8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9CDC6C8E-BB30-4A08-955C-9F0D478ECF66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3" name="标题占位符 1">
            <a:extLst>
              <a:ext uri="{FF2B5EF4-FFF2-40B4-BE49-F238E27FC236}">
                <a16:creationId xmlns:a16="http://schemas.microsoft.com/office/drawing/2014/main" id="{F1530D8B-A116-40D5-82DB-AFCEB4A34740}"/>
              </a:ext>
            </a:extLst>
          </p:cNvPr>
          <p:cNvSpPr txBox="1"/>
          <p:nvPr/>
        </p:nvSpPr>
        <p:spPr>
          <a:xfrm>
            <a:off x="1042966" y="140479"/>
            <a:ext cx="2193293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F761CC-AF68-456D-B1AA-18E4E49C6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850235"/>
            <a:ext cx="9714286" cy="329523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D37630E-4BEC-4357-BEA5-B178363BC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554" y="4165266"/>
            <a:ext cx="9714286" cy="1571429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5FDBA9A4-8CEB-4BCB-8A77-1D1641BB9730}"/>
              </a:ext>
            </a:extLst>
          </p:cNvPr>
          <p:cNvSpPr txBox="1"/>
          <p:nvPr/>
        </p:nvSpPr>
        <p:spPr>
          <a:xfrm>
            <a:off x="1951555" y="6139012"/>
            <a:ext cx="8288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/>
              <a:t>“What Uncertainties Do We Need in Bayesian Deep Learning for Computer Vision?”</a:t>
            </a:r>
            <a:endParaRPr lang="zh-CN" altLang="en-US" b="1" i="1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224CE6C-FFBC-49EE-8D00-83B0AC21F609}"/>
              </a:ext>
            </a:extLst>
          </p:cNvPr>
          <p:cNvSpPr/>
          <p:nvPr/>
        </p:nvSpPr>
        <p:spPr>
          <a:xfrm>
            <a:off x="2819400" y="3326475"/>
            <a:ext cx="5781675" cy="802198"/>
          </a:xfrm>
          <a:prstGeom prst="roundRect">
            <a:avLst/>
          </a:prstGeom>
          <a:noFill/>
          <a:ln w="28575">
            <a:solidFill>
              <a:srgbClr val="02BE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9286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6AF88AF-8690-4EED-BB78-70F6DFC22C2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ED67310B-FB3F-4D06-B8BF-87F4966CB06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3A336AB-85A1-4B21-8070-FAAE12EF8A8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9CDC6C8E-BB30-4A08-955C-9F0D478ECF66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3" name="标题占位符 1">
            <a:extLst>
              <a:ext uri="{FF2B5EF4-FFF2-40B4-BE49-F238E27FC236}">
                <a16:creationId xmlns:a16="http://schemas.microsoft.com/office/drawing/2014/main" id="{F1530D8B-A116-40D5-82DB-AFCEB4A34740}"/>
              </a:ext>
            </a:extLst>
          </p:cNvPr>
          <p:cNvSpPr txBox="1"/>
          <p:nvPr/>
        </p:nvSpPr>
        <p:spPr>
          <a:xfrm>
            <a:off x="1042966" y="140479"/>
            <a:ext cx="2193293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F761CC-AF68-456D-B1AA-18E4E49C6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850235"/>
            <a:ext cx="9714286" cy="3295238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8224CE6C-FFBC-49EE-8D00-83B0AC21F609}"/>
              </a:ext>
            </a:extLst>
          </p:cNvPr>
          <p:cNvSpPr/>
          <p:nvPr/>
        </p:nvSpPr>
        <p:spPr>
          <a:xfrm>
            <a:off x="2819400" y="3326475"/>
            <a:ext cx="5781675" cy="802198"/>
          </a:xfrm>
          <a:prstGeom prst="roundRect">
            <a:avLst/>
          </a:prstGeom>
          <a:noFill/>
          <a:ln w="28575">
            <a:solidFill>
              <a:srgbClr val="02BE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281C74-E7FA-4AC5-A94D-B44EF82B14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7255" y="4416420"/>
            <a:ext cx="6598461" cy="111760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247F925-0F06-4D29-852F-585899B6EE88}"/>
              </a:ext>
            </a:extLst>
          </p:cNvPr>
          <p:cNvSpPr txBox="1"/>
          <p:nvPr/>
        </p:nvSpPr>
        <p:spPr>
          <a:xfrm>
            <a:off x="1588427" y="479055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本文公式：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9393345-35D0-4AE4-A2B0-F04D5E4D80ED}"/>
              </a:ext>
            </a:extLst>
          </p:cNvPr>
          <p:cNvSpPr txBox="1"/>
          <p:nvPr/>
        </p:nvSpPr>
        <p:spPr>
          <a:xfrm>
            <a:off x="1951555" y="6139012"/>
            <a:ext cx="8288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/>
              <a:t>“What Uncertainties Do We Need in Bayesian Deep Learning for Computer Vision?”</a:t>
            </a:r>
            <a:endParaRPr lang="zh-CN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2367447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78C4C76-2130-43D6-ABF8-A0D42B46969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41D81A0-A6FF-45E1-9BF0-05D9D5C9C10C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9B7568F-9B2B-42AF-A8F3-094730C7B929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E4B6FE6-02B3-4D19-8490-9DD4D22C8311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0" name="标题占位符 1">
            <a:extLst>
              <a:ext uri="{FF2B5EF4-FFF2-40B4-BE49-F238E27FC236}">
                <a16:creationId xmlns:a16="http://schemas.microsoft.com/office/drawing/2014/main" id="{262568E6-65BB-4A70-ADA5-1C64F26B8091}"/>
              </a:ext>
            </a:extLst>
          </p:cNvPr>
          <p:cNvSpPr txBox="1"/>
          <p:nvPr/>
        </p:nvSpPr>
        <p:spPr>
          <a:xfrm>
            <a:off x="1056438" y="137746"/>
            <a:ext cx="163821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Discussion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A1556FF-337F-49A1-9612-748FCBF9A6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922"/>
          <a:stretch/>
        </p:blipFill>
        <p:spPr>
          <a:xfrm>
            <a:off x="473467" y="1204766"/>
            <a:ext cx="5806710" cy="3572273"/>
          </a:xfrm>
          <a:prstGeom prst="rect">
            <a:avLst/>
          </a:prstGeom>
        </p:spPr>
      </p:pic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1384B1D7-8578-48BC-9412-39618E8D4800}"/>
              </a:ext>
            </a:extLst>
          </p:cNvPr>
          <p:cNvSpPr/>
          <p:nvPr/>
        </p:nvSpPr>
        <p:spPr>
          <a:xfrm>
            <a:off x="2532807" y="2553374"/>
            <a:ext cx="2953593" cy="1097767"/>
          </a:xfrm>
          <a:prstGeom prst="roundRect">
            <a:avLst/>
          </a:prstGeom>
          <a:solidFill>
            <a:srgbClr val="E676D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BCD782D-A7BB-450A-A978-A16AA1F2F8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5030"/>
          <a:stretch/>
        </p:blipFill>
        <p:spPr>
          <a:xfrm>
            <a:off x="6370957" y="1241706"/>
            <a:ext cx="3155895" cy="106992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B6E419B-1C68-4D40-9E5E-9FE071E0A1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199"/>
          <a:stretch/>
        </p:blipFill>
        <p:spPr>
          <a:xfrm>
            <a:off x="10934985" y="1222819"/>
            <a:ext cx="490337" cy="117142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8A68E343-7671-418B-B7AD-3745F5DCDF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338" y="4943494"/>
            <a:ext cx="8419048" cy="128571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8C110287-7D05-46AA-BF29-0E1E2DAF6A7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8467"/>
          <a:stretch/>
        </p:blipFill>
        <p:spPr>
          <a:xfrm>
            <a:off x="6370957" y="2560703"/>
            <a:ext cx="4507264" cy="66978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5253818-C61C-48CB-902F-0B252CB7CA9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2458"/>
          <a:stretch/>
        </p:blipFill>
        <p:spPr>
          <a:xfrm>
            <a:off x="10934985" y="2475312"/>
            <a:ext cx="535834" cy="75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205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78C4C76-2130-43D6-ABF8-A0D42B46969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41D81A0-A6FF-45E1-9BF0-05D9D5C9C10C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9B7568F-9B2B-42AF-A8F3-094730C7B929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E4B6FE6-02B3-4D19-8490-9DD4D22C8311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0" name="标题占位符 1">
            <a:extLst>
              <a:ext uri="{FF2B5EF4-FFF2-40B4-BE49-F238E27FC236}">
                <a16:creationId xmlns:a16="http://schemas.microsoft.com/office/drawing/2014/main" id="{262568E6-65BB-4A70-ADA5-1C64F26B8091}"/>
              </a:ext>
            </a:extLst>
          </p:cNvPr>
          <p:cNvSpPr txBox="1"/>
          <p:nvPr/>
        </p:nvSpPr>
        <p:spPr>
          <a:xfrm>
            <a:off x="1056438" y="137746"/>
            <a:ext cx="163821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Discussion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2BA61C4-E69E-46F0-A097-EB6E2C562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438" y="955310"/>
            <a:ext cx="4486606" cy="166683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C2217FE-2EBD-4D31-9273-5EE6E8DE4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438" y="3781378"/>
            <a:ext cx="504762" cy="51428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A4C86B2-53E6-4A70-9200-28DB0DB1680D}"/>
              </a:ext>
            </a:extLst>
          </p:cNvPr>
          <p:cNvSpPr txBox="1"/>
          <p:nvPr/>
        </p:nvSpPr>
        <p:spPr>
          <a:xfrm>
            <a:off x="1714008" y="386611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高维积分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130BE7D-6093-4C98-A68F-4B9BBA78088B}"/>
              </a:ext>
            </a:extLst>
          </p:cNvPr>
          <p:cNvSpPr txBox="1"/>
          <p:nvPr/>
        </p:nvSpPr>
        <p:spPr>
          <a:xfrm>
            <a:off x="1056438" y="4426935"/>
            <a:ext cx="55466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PingFang SC"/>
              </a:rPr>
              <a:t>蒙特卡洛：通过随机采样来近似计算数学期望或积分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79FB611-781E-4A0C-B5AD-71613287C060}"/>
              </a:ext>
            </a:extLst>
          </p:cNvPr>
          <p:cNvSpPr txBox="1"/>
          <p:nvPr/>
        </p:nvSpPr>
        <p:spPr>
          <a:xfrm>
            <a:off x="1056438" y="5073590"/>
            <a:ext cx="24231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PingFang SC"/>
              </a:rPr>
              <a:t>随机采样：</a:t>
            </a:r>
            <a:r>
              <a:rPr lang="en-US" altLang="zh-CN" b="0" i="0" dirty="0">
                <a:effectLst/>
                <a:latin typeface="PingFang SC"/>
              </a:rPr>
              <a:t>Dropout</a:t>
            </a:r>
          </a:p>
          <a:p>
            <a:endParaRPr lang="en-US" altLang="zh-CN" dirty="0">
              <a:latin typeface="PingFang SC"/>
            </a:endParaRPr>
          </a:p>
          <a:p>
            <a:r>
              <a:rPr lang="en-US" altLang="zh-CN" dirty="0" err="1">
                <a:latin typeface="PingFang SC"/>
              </a:rPr>
              <a:t>Mengtekeluo</a:t>
            </a:r>
            <a:r>
              <a:rPr lang="en-US" altLang="zh-CN" dirty="0">
                <a:latin typeface="PingFang SC"/>
              </a:rPr>
              <a:t> Dropout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576F81BE-7770-4DF4-9FC9-68337991FA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438" y="2909867"/>
            <a:ext cx="5304762" cy="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988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35CE67DA-8DF0-4A90-BBA9-237E6B31F313}"/>
              </a:ext>
            </a:extLst>
          </p:cNvPr>
          <p:cNvSpPr txBox="1"/>
          <p:nvPr/>
        </p:nvSpPr>
        <p:spPr>
          <a:xfrm>
            <a:off x="1042966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pic>
        <p:nvPicPr>
          <p:cNvPr id="1028" name="Picture 4" descr="显示点击欺诈的概念手写重复点击广告托管网站的高清图片下载-正版图片504488535-摄图网">
            <a:extLst>
              <a:ext uri="{FF2B5EF4-FFF2-40B4-BE49-F238E27FC236}">
                <a16:creationId xmlns:a16="http://schemas.microsoft.com/office/drawing/2014/main" id="{8038C9DA-F126-4B83-9BEE-6DD5A0C3D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66" y="1892706"/>
            <a:ext cx="3498906" cy="350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56B24F96-0690-4BC9-9F8C-D57C0B0A114E}"/>
              </a:ext>
            </a:extLst>
          </p:cNvPr>
          <p:cNvSpPr txBox="1"/>
          <p:nvPr/>
        </p:nvSpPr>
        <p:spPr>
          <a:xfrm>
            <a:off x="929104" y="1141894"/>
            <a:ext cx="3752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Image Manipulation Detection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519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78C4C76-2130-43D6-ABF8-A0D42B46969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41D81A0-A6FF-45E1-9BF0-05D9D5C9C10C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9B7568F-9B2B-42AF-A8F3-094730C7B929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E4B6FE6-02B3-4D19-8490-9DD4D22C8311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0" name="标题占位符 1">
            <a:extLst>
              <a:ext uri="{FF2B5EF4-FFF2-40B4-BE49-F238E27FC236}">
                <a16:creationId xmlns:a16="http://schemas.microsoft.com/office/drawing/2014/main" id="{262568E6-65BB-4A70-ADA5-1C64F26B8091}"/>
              </a:ext>
            </a:extLst>
          </p:cNvPr>
          <p:cNvSpPr txBox="1"/>
          <p:nvPr/>
        </p:nvSpPr>
        <p:spPr>
          <a:xfrm>
            <a:off x="1056438" y="137746"/>
            <a:ext cx="163821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Discussion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2BA61C4-E69E-46F0-A097-EB6E2C562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438" y="955310"/>
            <a:ext cx="4486606" cy="166683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C885345-C327-4573-9852-5145907AE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438" y="2909867"/>
            <a:ext cx="5304762" cy="60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C2217FE-2EBD-4D31-9273-5EE6E8DE48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438" y="3781378"/>
            <a:ext cx="504762" cy="51428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A4C86B2-53E6-4A70-9200-28DB0DB1680D}"/>
              </a:ext>
            </a:extLst>
          </p:cNvPr>
          <p:cNvSpPr txBox="1"/>
          <p:nvPr/>
        </p:nvSpPr>
        <p:spPr>
          <a:xfrm>
            <a:off x="1714008" y="386611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高维积分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130BE7D-6093-4C98-A68F-4B9BBA78088B}"/>
              </a:ext>
            </a:extLst>
          </p:cNvPr>
          <p:cNvSpPr txBox="1"/>
          <p:nvPr/>
        </p:nvSpPr>
        <p:spPr>
          <a:xfrm>
            <a:off x="1056438" y="4426935"/>
            <a:ext cx="55466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PingFang SC"/>
              </a:rPr>
              <a:t>蒙特卡洛：通过随机采样来近似计算数学期望或积分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79FB611-781E-4A0C-B5AD-71613287C060}"/>
              </a:ext>
            </a:extLst>
          </p:cNvPr>
          <p:cNvSpPr txBox="1"/>
          <p:nvPr/>
        </p:nvSpPr>
        <p:spPr>
          <a:xfrm>
            <a:off x="1056438" y="5073590"/>
            <a:ext cx="24231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PingFang SC"/>
              </a:rPr>
              <a:t>随机采样：</a:t>
            </a:r>
            <a:r>
              <a:rPr lang="en-US" altLang="zh-CN" b="0" i="0" dirty="0">
                <a:effectLst/>
                <a:latin typeface="PingFang SC"/>
              </a:rPr>
              <a:t>Dropout</a:t>
            </a:r>
          </a:p>
          <a:p>
            <a:endParaRPr lang="en-US" altLang="zh-CN" dirty="0">
              <a:latin typeface="PingFang SC"/>
            </a:endParaRPr>
          </a:p>
          <a:p>
            <a:r>
              <a:rPr lang="en-US" altLang="zh-CN" dirty="0" err="1">
                <a:latin typeface="PingFang SC"/>
              </a:rPr>
              <a:t>Mengtekeluo</a:t>
            </a:r>
            <a:r>
              <a:rPr lang="en-US" altLang="zh-CN" dirty="0">
                <a:latin typeface="PingFang SC"/>
              </a:rPr>
              <a:t> Dropout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C7EB72-7904-49B2-A28C-DFD3A9BD60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6566" y="822909"/>
            <a:ext cx="4887637" cy="69923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197BC43-D41B-433E-8455-6488D3CE81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6566" y="1613753"/>
            <a:ext cx="2723809" cy="4380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A91A66-7EED-4D5F-8DAB-942C8D0F15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6566" y="2143459"/>
            <a:ext cx="5142857" cy="47619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5F38AD6-4D30-4B82-8DF2-EC174A32EA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6567" y="2711260"/>
            <a:ext cx="4710376" cy="77140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A2CC094-7C50-41E1-A8CF-BC3C8341F3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86826" y="3544167"/>
            <a:ext cx="7421199" cy="91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602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78C4C76-2130-43D6-ABF8-A0D42B46969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41D81A0-A6FF-45E1-9BF0-05D9D5C9C10C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9B7568F-9B2B-42AF-A8F3-094730C7B929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E4B6FE6-02B3-4D19-8490-9DD4D22C8311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0" name="标题占位符 1">
            <a:extLst>
              <a:ext uri="{FF2B5EF4-FFF2-40B4-BE49-F238E27FC236}">
                <a16:creationId xmlns:a16="http://schemas.microsoft.com/office/drawing/2014/main" id="{262568E6-65BB-4A70-ADA5-1C64F26B8091}"/>
              </a:ext>
            </a:extLst>
          </p:cNvPr>
          <p:cNvSpPr txBox="1"/>
          <p:nvPr/>
        </p:nvSpPr>
        <p:spPr>
          <a:xfrm>
            <a:off x="1056438" y="137746"/>
            <a:ext cx="163821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Discussion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A1556FF-337F-49A1-9612-748FCBF9A6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922"/>
          <a:stretch/>
        </p:blipFill>
        <p:spPr>
          <a:xfrm>
            <a:off x="473467" y="1204766"/>
            <a:ext cx="5806710" cy="3572273"/>
          </a:xfrm>
          <a:prstGeom prst="rect">
            <a:avLst/>
          </a:prstGeom>
        </p:spPr>
      </p:pic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1384B1D7-8578-48BC-9412-39618E8D4800}"/>
              </a:ext>
            </a:extLst>
          </p:cNvPr>
          <p:cNvSpPr/>
          <p:nvPr/>
        </p:nvSpPr>
        <p:spPr>
          <a:xfrm>
            <a:off x="2532807" y="2553374"/>
            <a:ext cx="2953593" cy="1097767"/>
          </a:xfrm>
          <a:prstGeom prst="roundRect">
            <a:avLst/>
          </a:prstGeom>
          <a:solidFill>
            <a:srgbClr val="E676D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BCD782D-A7BB-450A-A978-A16AA1F2F8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5030" b="50422"/>
          <a:stretch/>
        </p:blipFill>
        <p:spPr>
          <a:xfrm>
            <a:off x="6370957" y="1258136"/>
            <a:ext cx="3155895" cy="530449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8C110287-7D05-46AA-BF29-0E1E2DAF6A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8467"/>
          <a:stretch/>
        </p:blipFill>
        <p:spPr>
          <a:xfrm>
            <a:off x="6370957" y="1688136"/>
            <a:ext cx="4507264" cy="66978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5253818-C61C-48CB-902F-0B252CB7CA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2458"/>
          <a:stretch/>
        </p:blipFill>
        <p:spPr>
          <a:xfrm>
            <a:off x="10934985" y="1602745"/>
            <a:ext cx="535834" cy="75517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2C59623-2AFD-4605-ADF1-5F28FC91D330}"/>
              </a:ext>
            </a:extLst>
          </p:cNvPr>
          <p:cNvSpPr txBox="1"/>
          <p:nvPr/>
        </p:nvSpPr>
        <p:spPr>
          <a:xfrm>
            <a:off x="1056438" y="807693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</a:rPr>
              <a:t>2. </a:t>
            </a:r>
            <a:r>
              <a:rPr lang="zh-CN" altLang="en-US" dirty="0"/>
              <a:t>为什么是</a:t>
            </a:r>
            <a:r>
              <a:rPr lang="en-US" altLang="zh-CN" dirty="0">
                <a:latin typeface="+mn-ea"/>
              </a:rPr>
              <a:t>Sigmoid</a:t>
            </a:r>
            <a:r>
              <a:rPr lang="zh-CN" altLang="en-US" dirty="0"/>
              <a:t>函数？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4CFECD2E-F837-404B-93F7-F93C9B24E5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7241" r="45030"/>
          <a:stretch/>
        </p:blipFill>
        <p:spPr>
          <a:xfrm>
            <a:off x="6370956" y="2395139"/>
            <a:ext cx="3155895" cy="45748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B6E419B-1C68-4D40-9E5E-9FE071E0A1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199" t="27359" b="27358"/>
          <a:stretch/>
        </p:blipFill>
        <p:spPr>
          <a:xfrm>
            <a:off x="10923718" y="1258136"/>
            <a:ext cx="490337" cy="53045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B2F44C95-FDCF-4CD3-945B-60CC10D776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199" t="27359" b="27358"/>
          <a:stretch/>
        </p:blipFill>
        <p:spPr>
          <a:xfrm>
            <a:off x="10957733" y="2246370"/>
            <a:ext cx="490337" cy="53045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D83851D-1B8D-483D-825E-6BADD57D6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338" y="4943494"/>
            <a:ext cx="8419048" cy="1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519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78C4C76-2130-43D6-ABF8-A0D42B46969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41D81A0-A6FF-45E1-9BF0-05D9D5C9C10C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9B7568F-9B2B-42AF-A8F3-094730C7B929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E4B6FE6-02B3-4D19-8490-9DD4D22C8311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0" name="标题占位符 1">
            <a:extLst>
              <a:ext uri="{FF2B5EF4-FFF2-40B4-BE49-F238E27FC236}">
                <a16:creationId xmlns:a16="http://schemas.microsoft.com/office/drawing/2014/main" id="{262568E6-65BB-4A70-ADA5-1C64F26B8091}"/>
              </a:ext>
            </a:extLst>
          </p:cNvPr>
          <p:cNvSpPr txBox="1"/>
          <p:nvPr/>
        </p:nvSpPr>
        <p:spPr>
          <a:xfrm>
            <a:off x="1056438" y="137746"/>
            <a:ext cx="163821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Discussion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A1556FF-337F-49A1-9612-748FCBF9A6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922"/>
          <a:stretch/>
        </p:blipFill>
        <p:spPr>
          <a:xfrm>
            <a:off x="473467" y="1204766"/>
            <a:ext cx="5806710" cy="3572273"/>
          </a:xfrm>
          <a:prstGeom prst="rect">
            <a:avLst/>
          </a:prstGeom>
        </p:spPr>
      </p:pic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1384B1D7-8578-48BC-9412-39618E8D4800}"/>
              </a:ext>
            </a:extLst>
          </p:cNvPr>
          <p:cNvSpPr/>
          <p:nvPr/>
        </p:nvSpPr>
        <p:spPr>
          <a:xfrm>
            <a:off x="2532807" y="2553374"/>
            <a:ext cx="2953593" cy="1097767"/>
          </a:xfrm>
          <a:prstGeom prst="roundRect">
            <a:avLst/>
          </a:prstGeom>
          <a:solidFill>
            <a:srgbClr val="E676D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BCD782D-A7BB-450A-A978-A16AA1F2F8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5030" b="50422"/>
          <a:stretch/>
        </p:blipFill>
        <p:spPr>
          <a:xfrm>
            <a:off x="6370957" y="1258136"/>
            <a:ext cx="3155895" cy="53044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8A68E343-7671-418B-B7AD-3745F5DCDF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338" y="4943494"/>
            <a:ext cx="8419048" cy="128571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8C110287-7D05-46AA-BF29-0E1E2DAF6A7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8467"/>
          <a:stretch/>
        </p:blipFill>
        <p:spPr>
          <a:xfrm>
            <a:off x="6370957" y="1688136"/>
            <a:ext cx="4507264" cy="66978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5253818-C61C-48CB-902F-0B252CB7CA9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2458"/>
          <a:stretch/>
        </p:blipFill>
        <p:spPr>
          <a:xfrm>
            <a:off x="10934985" y="1602745"/>
            <a:ext cx="535834" cy="755176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99F8A761-EE98-4D6C-A1A3-8E2DA7195920}"/>
              </a:ext>
            </a:extLst>
          </p:cNvPr>
          <p:cNvSpPr txBox="1"/>
          <p:nvPr/>
        </p:nvSpPr>
        <p:spPr>
          <a:xfrm>
            <a:off x="9438620" y="2218585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</a:rPr>
              <a:t>?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2C59623-2AFD-4605-ADF1-5F28FC91D330}"/>
              </a:ext>
            </a:extLst>
          </p:cNvPr>
          <p:cNvSpPr txBox="1"/>
          <p:nvPr/>
        </p:nvSpPr>
        <p:spPr>
          <a:xfrm>
            <a:off x="1056438" y="807693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</a:rPr>
              <a:t>2. </a:t>
            </a:r>
            <a:r>
              <a:rPr lang="zh-CN" altLang="en-US" dirty="0"/>
              <a:t>为什么是</a:t>
            </a:r>
            <a:r>
              <a:rPr lang="en-US" altLang="zh-CN" dirty="0">
                <a:latin typeface="+mn-ea"/>
              </a:rPr>
              <a:t>Sigmoid</a:t>
            </a:r>
            <a:r>
              <a:rPr lang="zh-CN" altLang="en-US" dirty="0"/>
              <a:t>函数？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4CFECD2E-F837-404B-93F7-F93C9B24E5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7241" r="45030"/>
          <a:stretch/>
        </p:blipFill>
        <p:spPr>
          <a:xfrm>
            <a:off x="6370956" y="2395139"/>
            <a:ext cx="3155895" cy="45748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B6E419B-1C68-4D40-9E5E-9FE071E0A1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199" t="27359" b="27358"/>
          <a:stretch/>
        </p:blipFill>
        <p:spPr>
          <a:xfrm>
            <a:off x="10923718" y="1258136"/>
            <a:ext cx="490337" cy="53045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B2F44C95-FDCF-4CD3-945B-60CC10D776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199" t="27359" b="27358"/>
          <a:stretch/>
        </p:blipFill>
        <p:spPr>
          <a:xfrm>
            <a:off x="10957733" y="2246370"/>
            <a:ext cx="490337" cy="53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57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78C4C76-2130-43D6-ABF8-A0D42B46969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41D81A0-A6FF-45E1-9BF0-05D9D5C9C10C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9B7568F-9B2B-42AF-A8F3-094730C7B929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E4B6FE6-02B3-4D19-8490-9DD4D22C8311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0" name="标题占位符 1">
            <a:extLst>
              <a:ext uri="{FF2B5EF4-FFF2-40B4-BE49-F238E27FC236}">
                <a16:creationId xmlns:a16="http://schemas.microsoft.com/office/drawing/2014/main" id="{262568E6-65BB-4A70-ADA5-1C64F26B8091}"/>
              </a:ext>
            </a:extLst>
          </p:cNvPr>
          <p:cNvSpPr txBox="1"/>
          <p:nvPr/>
        </p:nvSpPr>
        <p:spPr>
          <a:xfrm>
            <a:off x="1056438" y="137746"/>
            <a:ext cx="163821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Discussion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A1556FF-337F-49A1-9612-748FCBF9A6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922"/>
          <a:stretch/>
        </p:blipFill>
        <p:spPr>
          <a:xfrm>
            <a:off x="473467" y="1204766"/>
            <a:ext cx="5806710" cy="3572273"/>
          </a:xfrm>
          <a:prstGeom prst="rect">
            <a:avLst/>
          </a:prstGeom>
        </p:spPr>
      </p:pic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1384B1D7-8578-48BC-9412-39618E8D4800}"/>
              </a:ext>
            </a:extLst>
          </p:cNvPr>
          <p:cNvSpPr/>
          <p:nvPr/>
        </p:nvSpPr>
        <p:spPr>
          <a:xfrm>
            <a:off x="2532807" y="2553374"/>
            <a:ext cx="2953593" cy="1097767"/>
          </a:xfrm>
          <a:prstGeom prst="roundRect">
            <a:avLst/>
          </a:prstGeom>
          <a:solidFill>
            <a:srgbClr val="E676D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BCD782D-A7BB-450A-A978-A16AA1F2F8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5030"/>
          <a:stretch/>
        </p:blipFill>
        <p:spPr>
          <a:xfrm>
            <a:off x="6370958" y="1241706"/>
            <a:ext cx="2169532" cy="73552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B6E419B-1C68-4D40-9E5E-9FE071E0A1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199"/>
          <a:stretch/>
        </p:blipFill>
        <p:spPr>
          <a:xfrm>
            <a:off x="8981636" y="1156279"/>
            <a:ext cx="324205" cy="774535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99F8A761-EE98-4D6C-A1A3-8E2DA7195920}"/>
              </a:ext>
            </a:extLst>
          </p:cNvPr>
          <p:cNvSpPr txBox="1"/>
          <p:nvPr/>
        </p:nvSpPr>
        <p:spPr>
          <a:xfrm>
            <a:off x="8540490" y="1419024"/>
            <a:ext cx="441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</a:rPr>
              <a:t>?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9379177-BD9F-4E06-ADCF-103E5485EC6B}"/>
              </a:ext>
            </a:extLst>
          </p:cNvPr>
          <p:cNvSpPr txBox="1"/>
          <p:nvPr/>
        </p:nvSpPr>
        <p:spPr>
          <a:xfrm>
            <a:off x="6370958" y="2089189"/>
            <a:ext cx="1546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二分类问题：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14B05AA-F017-4036-9B7D-62E1C94F32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0" y="2503184"/>
            <a:ext cx="3884177" cy="238459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4BEA9CB-2343-4C01-A0B7-2A41DA6C8F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3173" y="4344917"/>
            <a:ext cx="1933333" cy="542857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3D060813-E112-4819-B28D-059BC93C07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4190" y="1351834"/>
            <a:ext cx="1980952" cy="685714"/>
          </a:xfrm>
          <a:prstGeom prst="rect">
            <a:avLst/>
          </a:prstGeom>
        </p:spPr>
      </p:pic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20A95E6A-D4E3-4E16-B51A-372EFD588692}"/>
              </a:ext>
            </a:extLst>
          </p:cNvPr>
          <p:cNvSpPr/>
          <p:nvPr/>
        </p:nvSpPr>
        <p:spPr>
          <a:xfrm>
            <a:off x="9515476" y="1241705"/>
            <a:ext cx="2107292" cy="847483"/>
          </a:xfrm>
          <a:prstGeom prst="roundRect">
            <a:avLst/>
          </a:prstGeom>
          <a:noFill/>
          <a:ln w="28575">
            <a:solidFill>
              <a:srgbClr val="EC9E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F0448C8-6DC9-44F5-A242-1F0591DC53AD}"/>
              </a:ext>
            </a:extLst>
          </p:cNvPr>
          <p:cNvSpPr txBox="1"/>
          <p:nvPr/>
        </p:nvSpPr>
        <p:spPr>
          <a:xfrm>
            <a:off x="1056438" y="807693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</a:rPr>
              <a:t>2. </a:t>
            </a:r>
            <a:r>
              <a:rPr lang="zh-CN" altLang="en-US" dirty="0"/>
              <a:t>为什么是</a:t>
            </a:r>
            <a:r>
              <a:rPr lang="en-US" altLang="zh-CN" dirty="0">
                <a:latin typeface="+mn-ea"/>
              </a:rPr>
              <a:t>Sigmoid</a:t>
            </a:r>
            <a:r>
              <a:rPr lang="zh-CN" altLang="en-US" dirty="0"/>
              <a:t>函数？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C2467E7A-0F97-4DFB-9127-1D4822B00171}"/>
              </a:ext>
            </a:extLst>
          </p:cNvPr>
          <p:cNvSpPr/>
          <p:nvPr/>
        </p:nvSpPr>
        <p:spPr>
          <a:xfrm>
            <a:off x="6370958" y="1581790"/>
            <a:ext cx="2169533" cy="425459"/>
          </a:xfrm>
          <a:prstGeom prst="roundRect">
            <a:avLst/>
          </a:prstGeom>
          <a:solidFill>
            <a:srgbClr val="E676D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857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78C4C76-2130-43D6-ABF8-A0D42B46969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41D81A0-A6FF-45E1-9BF0-05D9D5C9C10C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9B7568F-9B2B-42AF-A8F3-094730C7B929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E4B6FE6-02B3-4D19-8490-9DD4D22C8311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0" name="标题占位符 1">
            <a:extLst>
              <a:ext uri="{FF2B5EF4-FFF2-40B4-BE49-F238E27FC236}">
                <a16:creationId xmlns:a16="http://schemas.microsoft.com/office/drawing/2014/main" id="{262568E6-65BB-4A70-ADA5-1C64F26B8091}"/>
              </a:ext>
            </a:extLst>
          </p:cNvPr>
          <p:cNvSpPr txBox="1"/>
          <p:nvPr/>
        </p:nvSpPr>
        <p:spPr>
          <a:xfrm>
            <a:off x="1056438" y="137746"/>
            <a:ext cx="163821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Discussion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A1556FF-337F-49A1-9612-748FCBF9A6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922"/>
          <a:stretch/>
        </p:blipFill>
        <p:spPr>
          <a:xfrm>
            <a:off x="473467" y="1204766"/>
            <a:ext cx="5806710" cy="3572273"/>
          </a:xfrm>
          <a:prstGeom prst="rect">
            <a:avLst/>
          </a:prstGeom>
        </p:spPr>
      </p:pic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1384B1D7-8578-48BC-9412-39618E8D4800}"/>
              </a:ext>
            </a:extLst>
          </p:cNvPr>
          <p:cNvSpPr/>
          <p:nvPr/>
        </p:nvSpPr>
        <p:spPr>
          <a:xfrm>
            <a:off x="2532807" y="2553374"/>
            <a:ext cx="2953593" cy="1097767"/>
          </a:xfrm>
          <a:prstGeom prst="roundRect">
            <a:avLst/>
          </a:prstGeom>
          <a:solidFill>
            <a:srgbClr val="E676D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BCD782D-A7BB-450A-A978-A16AA1F2F8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5030"/>
          <a:stretch/>
        </p:blipFill>
        <p:spPr>
          <a:xfrm>
            <a:off x="6370958" y="1241706"/>
            <a:ext cx="2169532" cy="73552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B6E419B-1C68-4D40-9E5E-9FE071E0A1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199"/>
          <a:stretch/>
        </p:blipFill>
        <p:spPr>
          <a:xfrm>
            <a:off x="8981636" y="1156279"/>
            <a:ext cx="324205" cy="774535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59379177-BD9F-4E06-ADCF-103E5485EC6B}"/>
              </a:ext>
            </a:extLst>
          </p:cNvPr>
          <p:cNvSpPr txBox="1"/>
          <p:nvPr/>
        </p:nvSpPr>
        <p:spPr>
          <a:xfrm>
            <a:off x="6370958" y="2089189"/>
            <a:ext cx="1546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二分类问题：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14B05AA-F017-4036-9B7D-62E1C94F32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0" y="2503184"/>
            <a:ext cx="3884177" cy="238459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4BEA9CB-2343-4C01-A0B7-2A41DA6C8F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3173" y="4344917"/>
            <a:ext cx="1933333" cy="542857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458D30A0-B4D5-4126-A06B-17E7F8AEE2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400" y="4849512"/>
            <a:ext cx="6397812" cy="895346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447BED86-168A-4EB5-87C2-C1744E07D7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4190" y="1351834"/>
            <a:ext cx="1980952" cy="685714"/>
          </a:xfrm>
          <a:prstGeom prst="rect">
            <a:avLst/>
          </a:prstGeom>
        </p:spPr>
      </p:pic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8840E0B0-CDDC-4BC6-B6F7-E8A4DE229A45}"/>
              </a:ext>
            </a:extLst>
          </p:cNvPr>
          <p:cNvSpPr/>
          <p:nvPr/>
        </p:nvSpPr>
        <p:spPr>
          <a:xfrm>
            <a:off x="9515476" y="1241705"/>
            <a:ext cx="2107292" cy="847483"/>
          </a:xfrm>
          <a:prstGeom prst="roundRect">
            <a:avLst/>
          </a:prstGeom>
          <a:noFill/>
          <a:ln w="28575">
            <a:solidFill>
              <a:srgbClr val="EC9E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CD20107-CD85-4B28-9D47-9C83EB898E7B}"/>
              </a:ext>
            </a:extLst>
          </p:cNvPr>
          <p:cNvSpPr txBox="1"/>
          <p:nvPr/>
        </p:nvSpPr>
        <p:spPr>
          <a:xfrm>
            <a:off x="1056438" y="807693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</a:rPr>
              <a:t>2. </a:t>
            </a:r>
            <a:r>
              <a:rPr lang="zh-CN" altLang="en-US" dirty="0"/>
              <a:t>为什么是</a:t>
            </a:r>
            <a:r>
              <a:rPr lang="en-US" altLang="zh-CN" dirty="0">
                <a:latin typeface="+mn-ea"/>
              </a:rPr>
              <a:t>Sigmoid</a:t>
            </a:r>
            <a:r>
              <a:rPr lang="zh-CN" altLang="en-US" dirty="0"/>
              <a:t>函数？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72719FA-5D33-4D5A-A634-3FA96908DA2B}"/>
              </a:ext>
            </a:extLst>
          </p:cNvPr>
          <p:cNvSpPr txBox="1"/>
          <p:nvPr/>
        </p:nvSpPr>
        <p:spPr>
          <a:xfrm>
            <a:off x="8540490" y="1419024"/>
            <a:ext cx="441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</a:rPr>
              <a:t>?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4AED3746-2325-4FE1-AF59-63A6516EC028}"/>
              </a:ext>
            </a:extLst>
          </p:cNvPr>
          <p:cNvSpPr/>
          <p:nvPr/>
        </p:nvSpPr>
        <p:spPr>
          <a:xfrm>
            <a:off x="6370958" y="1581790"/>
            <a:ext cx="2169533" cy="425459"/>
          </a:xfrm>
          <a:prstGeom prst="roundRect">
            <a:avLst/>
          </a:prstGeom>
          <a:solidFill>
            <a:srgbClr val="E676D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80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78C4C76-2130-43D6-ABF8-A0D42B46969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41D81A0-A6FF-45E1-9BF0-05D9D5C9C10C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9B7568F-9B2B-42AF-A8F3-094730C7B929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E4B6FE6-02B3-4D19-8490-9DD4D22C8311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0" name="标题占位符 1">
            <a:extLst>
              <a:ext uri="{FF2B5EF4-FFF2-40B4-BE49-F238E27FC236}">
                <a16:creationId xmlns:a16="http://schemas.microsoft.com/office/drawing/2014/main" id="{262568E6-65BB-4A70-ADA5-1C64F26B8091}"/>
              </a:ext>
            </a:extLst>
          </p:cNvPr>
          <p:cNvSpPr txBox="1"/>
          <p:nvPr/>
        </p:nvSpPr>
        <p:spPr>
          <a:xfrm>
            <a:off x="1056438" y="137746"/>
            <a:ext cx="163821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Discussion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A1556FF-337F-49A1-9612-748FCBF9A6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922"/>
          <a:stretch/>
        </p:blipFill>
        <p:spPr>
          <a:xfrm>
            <a:off x="473467" y="1204766"/>
            <a:ext cx="5806710" cy="3572273"/>
          </a:xfrm>
          <a:prstGeom prst="rect">
            <a:avLst/>
          </a:prstGeom>
        </p:spPr>
      </p:pic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1384B1D7-8578-48BC-9412-39618E8D4800}"/>
              </a:ext>
            </a:extLst>
          </p:cNvPr>
          <p:cNvSpPr/>
          <p:nvPr/>
        </p:nvSpPr>
        <p:spPr>
          <a:xfrm>
            <a:off x="2532807" y="2553374"/>
            <a:ext cx="2953593" cy="1097767"/>
          </a:xfrm>
          <a:prstGeom prst="roundRect">
            <a:avLst/>
          </a:prstGeom>
          <a:solidFill>
            <a:srgbClr val="E676D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BCD782D-A7BB-450A-A978-A16AA1F2F8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5030"/>
          <a:stretch/>
        </p:blipFill>
        <p:spPr>
          <a:xfrm>
            <a:off x="6370958" y="1241706"/>
            <a:ext cx="2169532" cy="73552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B6E419B-1C68-4D40-9E5E-9FE071E0A1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199"/>
          <a:stretch/>
        </p:blipFill>
        <p:spPr>
          <a:xfrm>
            <a:off x="8981636" y="1156279"/>
            <a:ext cx="324205" cy="774535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59379177-BD9F-4E06-ADCF-103E5485EC6B}"/>
              </a:ext>
            </a:extLst>
          </p:cNvPr>
          <p:cNvSpPr txBox="1"/>
          <p:nvPr/>
        </p:nvSpPr>
        <p:spPr>
          <a:xfrm>
            <a:off x="6370958" y="2089189"/>
            <a:ext cx="1546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二分类问题：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14B05AA-F017-4036-9B7D-62E1C94F32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0" y="2503184"/>
            <a:ext cx="3884177" cy="238459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4BEA9CB-2343-4C01-A0B7-2A41DA6C8F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3173" y="4344917"/>
            <a:ext cx="1933333" cy="5428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56EE016-0034-4C4C-ADA0-184EAB0700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400" y="4849512"/>
            <a:ext cx="6397812" cy="8953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FC05DD1-395B-4998-909D-D2D9C81E6A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401" y="5794013"/>
            <a:ext cx="5806710" cy="70410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09FD48E-486F-440D-8998-405A1A6F62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94190" y="1351834"/>
            <a:ext cx="1980952" cy="685714"/>
          </a:xfrm>
          <a:prstGeom prst="rect">
            <a:avLst/>
          </a:prstGeom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42497EA-4AD6-4814-B68C-6037D64F29F6}"/>
              </a:ext>
            </a:extLst>
          </p:cNvPr>
          <p:cNvSpPr/>
          <p:nvPr/>
        </p:nvSpPr>
        <p:spPr>
          <a:xfrm>
            <a:off x="9515476" y="1241705"/>
            <a:ext cx="2107292" cy="847483"/>
          </a:xfrm>
          <a:prstGeom prst="roundRect">
            <a:avLst/>
          </a:prstGeom>
          <a:noFill/>
          <a:ln w="28575">
            <a:solidFill>
              <a:srgbClr val="EC9E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5E5940F-0D6C-4790-A287-173454BEDD0D}"/>
              </a:ext>
            </a:extLst>
          </p:cNvPr>
          <p:cNvSpPr txBox="1"/>
          <p:nvPr/>
        </p:nvSpPr>
        <p:spPr>
          <a:xfrm>
            <a:off x="1056438" y="807693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</a:rPr>
              <a:t>2. </a:t>
            </a:r>
            <a:r>
              <a:rPr lang="zh-CN" altLang="en-US" dirty="0"/>
              <a:t>为什么是</a:t>
            </a:r>
            <a:r>
              <a:rPr lang="en-US" altLang="zh-CN" dirty="0">
                <a:latin typeface="+mn-ea"/>
              </a:rPr>
              <a:t>Sigmoid</a:t>
            </a:r>
            <a:r>
              <a:rPr lang="zh-CN" altLang="en-US" dirty="0"/>
              <a:t>函数？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0B0F393-D618-4820-90A7-FC45FF7B9DC1}"/>
              </a:ext>
            </a:extLst>
          </p:cNvPr>
          <p:cNvSpPr txBox="1"/>
          <p:nvPr/>
        </p:nvSpPr>
        <p:spPr>
          <a:xfrm>
            <a:off x="8540490" y="1419024"/>
            <a:ext cx="441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</a:rPr>
              <a:t>?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D80660F0-C31B-436D-A8FD-0DFBA0C27B29}"/>
              </a:ext>
            </a:extLst>
          </p:cNvPr>
          <p:cNvSpPr/>
          <p:nvPr/>
        </p:nvSpPr>
        <p:spPr>
          <a:xfrm>
            <a:off x="6370958" y="1581790"/>
            <a:ext cx="2169533" cy="425459"/>
          </a:xfrm>
          <a:prstGeom prst="roundRect">
            <a:avLst/>
          </a:prstGeom>
          <a:solidFill>
            <a:srgbClr val="E676D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4998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78C4C76-2130-43D6-ABF8-A0D42B46969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41D81A0-A6FF-45E1-9BF0-05D9D5C9C10C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9B7568F-9B2B-42AF-A8F3-094730C7B929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E4B6FE6-02B3-4D19-8490-9DD4D22C8311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0" name="标题占位符 1">
            <a:extLst>
              <a:ext uri="{FF2B5EF4-FFF2-40B4-BE49-F238E27FC236}">
                <a16:creationId xmlns:a16="http://schemas.microsoft.com/office/drawing/2014/main" id="{262568E6-65BB-4A70-ADA5-1C64F26B8091}"/>
              </a:ext>
            </a:extLst>
          </p:cNvPr>
          <p:cNvSpPr txBox="1"/>
          <p:nvPr/>
        </p:nvSpPr>
        <p:spPr>
          <a:xfrm>
            <a:off x="1056438" y="137746"/>
            <a:ext cx="163821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Discussion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A1556FF-337F-49A1-9612-748FCBF9A6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922"/>
          <a:stretch/>
        </p:blipFill>
        <p:spPr>
          <a:xfrm>
            <a:off x="473467" y="1204766"/>
            <a:ext cx="5806710" cy="3572273"/>
          </a:xfrm>
          <a:prstGeom prst="rect">
            <a:avLst/>
          </a:prstGeom>
        </p:spPr>
      </p:pic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1384B1D7-8578-48BC-9412-39618E8D4800}"/>
              </a:ext>
            </a:extLst>
          </p:cNvPr>
          <p:cNvSpPr/>
          <p:nvPr/>
        </p:nvSpPr>
        <p:spPr>
          <a:xfrm>
            <a:off x="2532807" y="2553374"/>
            <a:ext cx="2953593" cy="1097767"/>
          </a:xfrm>
          <a:prstGeom prst="roundRect">
            <a:avLst/>
          </a:prstGeom>
          <a:solidFill>
            <a:srgbClr val="E676D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BCD782D-A7BB-450A-A978-A16AA1F2F8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5030"/>
          <a:stretch/>
        </p:blipFill>
        <p:spPr>
          <a:xfrm>
            <a:off x="6370958" y="1241706"/>
            <a:ext cx="2169532" cy="73552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B6E419B-1C68-4D40-9E5E-9FE071E0A1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199"/>
          <a:stretch/>
        </p:blipFill>
        <p:spPr>
          <a:xfrm>
            <a:off x="8981636" y="1156279"/>
            <a:ext cx="324205" cy="77453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2C59623-2AFD-4605-ADF1-5F28FC91D330}"/>
              </a:ext>
            </a:extLst>
          </p:cNvPr>
          <p:cNvSpPr txBox="1"/>
          <p:nvPr/>
        </p:nvSpPr>
        <p:spPr>
          <a:xfrm>
            <a:off x="1056438" y="807693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</a:rPr>
              <a:t>2. </a:t>
            </a:r>
            <a:r>
              <a:rPr lang="zh-CN" altLang="en-US" dirty="0"/>
              <a:t>为什么是</a:t>
            </a:r>
            <a:r>
              <a:rPr lang="en-US" altLang="zh-CN" dirty="0">
                <a:latin typeface="+mn-ea"/>
              </a:rPr>
              <a:t>Sigmoid</a:t>
            </a:r>
            <a:r>
              <a:rPr lang="zh-CN" altLang="en-US" dirty="0"/>
              <a:t>函数？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9379177-BD9F-4E06-ADCF-103E5485EC6B}"/>
              </a:ext>
            </a:extLst>
          </p:cNvPr>
          <p:cNvSpPr txBox="1"/>
          <p:nvPr/>
        </p:nvSpPr>
        <p:spPr>
          <a:xfrm>
            <a:off x="6370958" y="2089189"/>
            <a:ext cx="1546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二分类问题：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14B05AA-F017-4036-9B7D-62E1C94F32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0" y="2503184"/>
            <a:ext cx="3884177" cy="238459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4BEA9CB-2343-4C01-A0B7-2A41DA6C8F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3173" y="4344917"/>
            <a:ext cx="1933333" cy="5428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56EE016-0034-4C4C-ADA0-184EAB0700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400" y="4849512"/>
            <a:ext cx="6397812" cy="8953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FC05DD1-395B-4998-909D-D2D9C81E6A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401" y="5794013"/>
            <a:ext cx="5806710" cy="70410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219F79A-139D-4A56-B67A-000C36AD50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3592" y="5130345"/>
            <a:ext cx="4783934" cy="1165141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E4F066E0-225D-45E7-956E-83CE8B4F5A64}"/>
              </a:ext>
            </a:extLst>
          </p:cNvPr>
          <p:cNvSpPr/>
          <p:nvPr/>
        </p:nvSpPr>
        <p:spPr>
          <a:xfrm>
            <a:off x="7139744" y="5065445"/>
            <a:ext cx="4807782" cy="1294940"/>
          </a:xfrm>
          <a:prstGeom prst="roundRect">
            <a:avLst>
              <a:gd name="adj" fmla="val 9009"/>
            </a:avLst>
          </a:prstGeom>
          <a:noFill/>
          <a:ln w="28575">
            <a:solidFill>
              <a:srgbClr val="02BE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09FD48E-486F-440D-8998-405A1A6F62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94190" y="1351834"/>
            <a:ext cx="1980952" cy="685714"/>
          </a:xfrm>
          <a:prstGeom prst="rect">
            <a:avLst/>
          </a:prstGeom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42497EA-4AD6-4814-B68C-6037D64F29F6}"/>
              </a:ext>
            </a:extLst>
          </p:cNvPr>
          <p:cNvSpPr/>
          <p:nvPr/>
        </p:nvSpPr>
        <p:spPr>
          <a:xfrm>
            <a:off x="9515476" y="1241705"/>
            <a:ext cx="2107292" cy="847483"/>
          </a:xfrm>
          <a:prstGeom prst="roundRect">
            <a:avLst/>
          </a:prstGeom>
          <a:noFill/>
          <a:ln w="28575">
            <a:solidFill>
              <a:srgbClr val="EC9E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4ED9EAD-E5FA-4CA1-A328-0663F3094932}"/>
              </a:ext>
            </a:extLst>
          </p:cNvPr>
          <p:cNvSpPr txBox="1"/>
          <p:nvPr/>
        </p:nvSpPr>
        <p:spPr>
          <a:xfrm>
            <a:off x="8540490" y="1419024"/>
            <a:ext cx="441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</a:rPr>
              <a:t>?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2C63A348-2335-44A8-AEB7-A1DFB6A97A40}"/>
              </a:ext>
            </a:extLst>
          </p:cNvPr>
          <p:cNvSpPr/>
          <p:nvPr/>
        </p:nvSpPr>
        <p:spPr>
          <a:xfrm>
            <a:off x="6370958" y="1581790"/>
            <a:ext cx="2169533" cy="425459"/>
          </a:xfrm>
          <a:prstGeom prst="roundRect">
            <a:avLst/>
          </a:prstGeom>
          <a:solidFill>
            <a:srgbClr val="E676D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6580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6AF88AF-8690-4EED-BB78-70F6DFC22C2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ED67310B-FB3F-4D06-B8BF-87F4966CB06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3A336AB-85A1-4B21-8070-FAAE12EF8A8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9CDC6C8E-BB30-4A08-955C-9F0D478ECF66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3" name="标题占位符 1">
            <a:extLst>
              <a:ext uri="{FF2B5EF4-FFF2-40B4-BE49-F238E27FC236}">
                <a16:creationId xmlns:a16="http://schemas.microsoft.com/office/drawing/2014/main" id="{F1530D8B-A116-40D5-82DB-AFCEB4A34740}"/>
              </a:ext>
            </a:extLst>
          </p:cNvPr>
          <p:cNvSpPr txBox="1"/>
          <p:nvPr/>
        </p:nvSpPr>
        <p:spPr>
          <a:xfrm>
            <a:off x="1042966" y="140479"/>
            <a:ext cx="2193293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2E9064-1EFA-4FB5-8903-45F9EAB7B8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922"/>
          <a:stretch/>
        </p:blipFill>
        <p:spPr>
          <a:xfrm>
            <a:off x="473467" y="1204766"/>
            <a:ext cx="5806710" cy="3572273"/>
          </a:xfrm>
          <a:prstGeom prst="rect">
            <a:avLst/>
          </a:prstGeom>
        </p:spPr>
      </p:pic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06F58330-D419-4AFB-A149-D7428381972E}"/>
              </a:ext>
            </a:extLst>
          </p:cNvPr>
          <p:cNvSpPr/>
          <p:nvPr/>
        </p:nvSpPr>
        <p:spPr>
          <a:xfrm>
            <a:off x="5462264" y="1871181"/>
            <a:ext cx="760512" cy="2110100"/>
          </a:xfrm>
          <a:prstGeom prst="roundRect">
            <a:avLst>
              <a:gd name="adj" fmla="val 17419"/>
            </a:avLst>
          </a:prstGeom>
          <a:solidFill>
            <a:srgbClr val="E676D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89767B0-EEB9-4E3B-B3F4-C5B0C719B4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1" y="3145126"/>
            <a:ext cx="3324112" cy="50319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2FDDAFF0-9ACB-49EA-B028-F50B8F0FAA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6344"/>
          <a:stretch/>
        </p:blipFill>
        <p:spPr>
          <a:xfrm>
            <a:off x="6400800" y="1940746"/>
            <a:ext cx="3324113" cy="92901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E1AD51D1-166B-46E1-A66A-E5D16E46A1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271"/>
          <a:stretch/>
        </p:blipFill>
        <p:spPr>
          <a:xfrm>
            <a:off x="10049462" y="1940746"/>
            <a:ext cx="455801" cy="92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117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6AF88AF-8690-4EED-BB78-70F6DFC22C2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ED67310B-FB3F-4D06-B8BF-87F4966CB06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3A336AB-85A1-4B21-8070-FAAE12EF8A8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9CDC6C8E-BB30-4A08-955C-9F0D478ECF66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3" name="标题占位符 1">
            <a:extLst>
              <a:ext uri="{FF2B5EF4-FFF2-40B4-BE49-F238E27FC236}">
                <a16:creationId xmlns:a16="http://schemas.microsoft.com/office/drawing/2014/main" id="{F1530D8B-A116-40D5-82DB-AFCEB4A34740}"/>
              </a:ext>
            </a:extLst>
          </p:cNvPr>
          <p:cNvSpPr txBox="1"/>
          <p:nvPr/>
        </p:nvSpPr>
        <p:spPr>
          <a:xfrm>
            <a:off x="1042966" y="140479"/>
            <a:ext cx="2193293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2E9064-1EFA-4FB5-8903-45F9EAB7B8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922" b="40067"/>
          <a:stretch/>
        </p:blipFill>
        <p:spPr>
          <a:xfrm>
            <a:off x="473467" y="1204767"/>
            <a:ext cx="5806710" cy="2140988"/>
          </a:xfrm>
          <a:prstGeom prst="rect">
            <a:avLst/>
          </a:prstGeom>
        </p:spPr>
      </p:pic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06F58330-D419-4AFB-A149-D7428381972E}"/>
              </a:ext>
            </a:extLst>
          </p:cNvPr>
          <p:cNvSpPr/>
          <p:nvPr/>
        </p:nvSpPr>
        <p:spPr>
          <a:xfrm>
            <a:off x="2257679" y="1404809"/>
            <a:ext cx="3770654" cy="1464952"/>
          </a:xfrm>
          <a:prstGeom prst="roundRect">
            <a:avLst>
              <a:gd name="adj" fmla="val 17419"/>
            </a:avLst>
          </a:prstGeom>
          <a:solidFill>
            <a:srgbClr val="E676D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4DD40F17-3517-45E5-BC03-CF7CFBE4DA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896" y="3450146"/>
            <a:ext cx="7194716" cy="131115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C43713F-404E-47D4-A352-589FB587A3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896" y="5154454"/>
            <a:ext cx="6102292" cy="42844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C6F3CFC-A74D-44CF-AD1F-4BED30CB539D}"/>
              </a:ext>
            </a:extLst>
          </p:cNvPr>
          <p:cNvSpPr txBox="1"/>
          <p:nvPr/>
        </p:nvSpPr>
        <p:spPr>
          <a:xfrm>
            <a:off x="6400800" y="1177853"/>
            <a:ext cx="496257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y = T,</a:t>
            </a:r>
            <a:r>
              <a:rPr lang="zh-CN" altLang="en-US" sz="2000" dirty="0"/>
              <a:t>  </a:t>
            </a:r>
            <a:r>
              <a:rPr lang="en-US" altLang="zh-CN" sz="2000" dirty="0"/>
              <a:t>GT = T,  pre</a:t>
            </a:r>
            <a:r>
              <a:rPr lang="zh-CN" altLang="en-US" sz="2000" dirty="0"/>
              <a:t> </a:t>
            </a:r>
            <a:r>
              <a:rPr lang="en-US" altLang="zh-CN" sz="2000" dirty="0"/>
              <a:t>=</a:t>
            </a:r>
            <a:r>
              <a:rPr lang="zh-CN" altLang="en-US" sz="2000" dirty="0"/>
              <a:t> </a:t>
            </a:r>
            <a:r>
              <a:rPr lang="en-US" altLang="zh-CN" sz="2000" dirty="0"/>
              <a:t>F</a:t>
            </a:r>
            <a:r>
              <a:rPr lang="zh-CN" altLang="en-US" sz="2000" dirty="0"/>
              <a:t> </a:t>
            </a:r>
            <a:r>
              <a:rPr lang="zh-CN" altLang="en-US" dirty="0"/>
              <a:t>（标对了，预测错了）</a:t>
            </a:r>
            <a:endParaRPr lang="en-US" altLang="zh-CN" dirty="0"/>
          </a:p>
          <a:p>
            <a:r>
              <a:rPr lang="en-US" altLang="zh-CN" sz="2000" dirty="0"/>
              <a:t>y = F,</a:t>
            </a:r>
            <a:r>
              <a:rPr lang="zh-CN" altLang="en-US" sz="2000" dirty="0"/>
              <a:t>   </a:t>
            </a:r>
            <a:r>
              <a:rPr lang="en-US" altLang="zh-CN" sz="2000" dirty="0"/>
              <a:t>GT = F,  pre</a:t>
            </a:r>
            <a:r>
              <a:rPr lang="zh-CN" altLang="en-US" sz="2000" dirty="0"/>
              <a:t> </a:t>
            </a:r>
            <a:r>
              <a:rPr lang="en-US" altLang="zh-CN" sz="2000" dirty="0"/>
              <a:t>=</a:t>
            </a:r>
            <a:r>
              <a:rPr lang="zh-CN" altLang="en-US" sz="2000" dirty="0"/>
              <a:t> </a:t>
            </a:r>
            <a:r>
              <a:rPr lang="en-US" altLang="zh-CN" sz="2000" dirty="0"/>
              <a:t>T</a:t>
            </a:r>
            <a:r>
              <a:rPr lang="zh-CN" altLang="en-US" dirty="0"/>
              <a:t>（标对了，预测错了）</a:t>
            </a:r>
            <a:endParaRPr lang="en-US" altLang="zh-CN" dirty="0"/>
          </a:p>
          <a:p>
            <a:endParaRPr lang="en-US" altLang="zh-CN" sz="2000" dirty="0"/>
          </a:p>
          <a:p>
            <a:r>
              <a:rPr lang="en-US" altLang="zh-CN" sz="2000" dirty="0"/>
              <a:t>y = T,  GT = F,  pre = F</a:t>
            </a:r>
            <a:r>
              <a:rPr lang="zh-CN" altLang="en-US" sz="2000" dirty="0"/>
              <a:t> </a:t>
            </a:r>
            <a:r>
              <a:rPr lang="zh-CN" altLang="en-US" dirty="0"/>
              <a:t>（标错了，预测对了）</a:t>
            </a:r>
            <a:endParaRPr lang="en-US" altLang="zh-CN" sz="2000" dirty="0"/>
          </a:p>
          <a:p>
            <a:r>
              <a:rPr lang="en-US" altLang="zh-CN" sz="2000" dirty="0"/>
              <a:t>y = F,  GT = T,  pre = T </a:t>
            </a:r>
            <a:r>
              <a:rPr lang="zh-CN" altLang="en-US" dirty="0"/>
              <a:t>（标错了，预测对了）</a:t>
            </a:r>
            <a:endParaRPr lang="zh-CN" altLang="en-US" sz="240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2D0052F-958D-41C1-ABA8-38C600E8E1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3896" y="5506028"/>
            <a:ext cx="6846733" cy="104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75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6AF88AF-8690-4EED-BB78-70F6DFC22C2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ED67310B-FB3F-4D06-B8BF-87F4966CB06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3A336AB-85A1-4B21-8070-FAAE12EF8A8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9CDC6C8E-BB30-4A08-955C-9F0D478ECF66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3" name="标题占位符 1">
            <a:extLst>
              <a:ext uri="{FF2B5EF4-FFF2-40B4-BE49-F238E27FC236}">
                <a16:creationId xmlns:a16="http://schemas.microsoft.com/office/drawing/2014/main" id="{F1530D8B-A116-40D5-82DB-AFCEB4A34740}"/>
              </a:ext>
            </a:extLst>
          </p:cNvPr>
          <p:cNvSpPr txBox="1"/>
          <p:nvPr/>
        </p:nvSpPr>
        <p:spPr>
          <a:xfrm>
            <a:off x="1042966" y="140479"/>
            <a:ext cx="2193293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2E9064-1EFA-4FB5-8903-45F9EAB7B8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922" b="40067"/>
          <a:stretch/>
        </p:blipFill>
        <p:spPr>
          <a:xfrm>
            <a:off x="473467" y="1204767"/>
            <a:ext cx="5806710" cy="2140988"/>
          </a:xfrm>
          <a:prstGeom prst="rect">
            <a:avLst/>
          </a:prstGeom>
        </p:spPr>
      </p:pic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06F58330-D419-4AFB-A149-D7428381972E}"/>
              </a:ext>
            </a:extLst>
          </p:cNvPr>
          <p:cNvSpPr/>
          <p:nvPr/>
        </p:nvSpPr>
        <p:spPr>
          <a:xfrm>
            <a:off x="2257679" y="1404809"/>
            <a:ext cx="3770654" cy="1464952"/>
          </a:xfrm>
          <a:prstGeom prst="roundRect">
            <a:avLst>
              <a:gd name="adj" fmla="val 17419"/>
            </a:avLst>
          </a:prstGeom>
          <a:solidFill>
            <a:srgbClr val="E676D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65C7FF5-0D2A-45C8-90EA-E3304BB14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966" y="3653036"/>
            <a:ext cx="10008012" cy="86989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031EECC-B98F-4F68-A82C-7B1B835651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966" y="4607635"/>
            <a:ext cx="6846733" cy="104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558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35CE67DA-8DF0-4A90-BBA9-237E6B31F313}"/>
              </a:ext>
            </a:extLst>
          </p:cNvPr>
          <p:cNvSpPr txBox="1"/>
          <p:nvPr/>
        </p:nvSpPr>
        <p:spPr>
          <a:xfrm>
            <a:off x="1042966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F70F98-FEF3-45E2-B041-41D006F965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66" y="942722"/>
            <a:ext cx="2795666" cy="497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946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6AF88AF-8690-4EED-BB78-70F6DFC22C2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ED67310B-FB3F-4D06-B8BF-87F4966CB06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3A336AB-85A1-4B21-8070-FAAE12EF8A8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9CDC6C8E-BB30-4A08-955C-9F0D478ECF66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3" name="标题占位符 1">
            <a:extLst>
              <a:ext uri="{FF2B5EF4-FFF2-40B4-BE49-F238E27FC236}">
                <a16:creationId xmlns:a16="http://schemas.microsoft.com/office/drawing/2014/main" id="{F1530D8B-A116-40D5-82DB-AFCEB4A34740}"/>
              </a:ext>
            </a:extLst>
          </p:cNvPr>
          <p:cNvSpPr txBox="1"/>
          <p:nvPr/>
        </p:nvSpPr>
        <p:spPr>
          <a:xfrm>
            <a:off x="1042966" y="140479"/>
            <a:ext cx="2193293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2E9064-1EFA-4FB5-8903-45F9EAB7B8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922" b="40067"/>
          <a:stretch/>
        </p:blipFill>
        <p:spPr>
          <a:xfrm>
            <a:off x="473467" y="1204767"/>
            <a:ext cx="5806710" cy="2140988"/>
          </a:xfrm>
          <a:prstGeom prst="rect">
            <a:avLst/>
          </a:prstGeom>
        </p:spPr>
      </p:pic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06F58330-D419-4AFB-A149-D7428381972E}"/>
              </a:ext>
            </a:extLst>
          </p:cNvPr>
          <p:cNvSpPr/>
          <p:nvPr/>
        </p:nvSpPr>
        <p:spPr>
          <a:xfrm>
            <a:off x="2257679" y="1404809"/>
            <a:ext cx="3770654" cy="1464952"/>
          </a:xfrm>
          <a:prstGeom prst="roundRect">
            <a:avLst>
              <a:gd name="adj" fmla="val 17419"/>
            </a:avLst>
          </a:prstGeom>
          <a:solidFill>
            <a:srgbClr val="E676D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A69A05C5-7600-4D98-A6DA-33E710733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966" y="3545797"/>
            <a:ext cx="7963267" cy="105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66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78C4C76-2130-43D6-ABF8-A0D42B46969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41D81A0-A6FF-45E1-9BF0-05D9D5C9C10C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9B7568F-9B2B-42AF-A8F3-094730C7B929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E4B6FE6-02B3-4D19-8490-9DD4D22C8311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0" name="标题占位符 1">
            <a:extLst>
              <a:ext uri="{FF2B5EF4-FFF2-40B4-BE49-F238E27FC236}">
                <a16:creationId xmlns:a16="http://schemas.microsoft.com/office/drawing/2014/main" id="{262568E6-65BB-4A70-ADA5-1C64F26B8091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6D87F76-D512-4E45-A87D-1AE39F1F9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338" y="920659"/>
            <a:ext cx="7645299" cy="120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34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78C4C76-2130-43D6-ABF8-A0D42B46969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41D81A0-A6FF-45E1-9BF0-05D9D5C9C10C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9B7568F-9B2B-42AF-A8F3-094730C7B929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E4B6FE6-02B3-4D19-8490-9DD4D22C8311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0" name="标题占位符 1">
            <a:extLst>
              <a:ext uri="{FF2B5EF4-FFF2-40B4-BE49-F238E27FC236}">
                <a16:creationId xmlns:a16="http://schemas.microsoft.com/office/drawing/2014/main" id="{262568E6-65BB-4A70-ADA5-1C64F26B8091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0916268-3EA0-4281-9D3C-343422BC9C24}"/>
              </a:ext>
            </a:extLst>
          </p:cNvPr>
          <p:cNvSpPr txBox="1"/>
          <p:nvPr/>
        </p:nvSpPr>
        <p:spPr>
          <a:xfrm>
            <a:off x="291866" y="6103035"/>
            <a:ext cx="1191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1" dirty="0"/>
              <a:t>https://zhaozw-szu.github.io/Uncertainty-Uncertainty-Learning-for-Improving-Image-Manipulation-Detection/index.html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6D87F76-D512-4E45-A87D-1AE39F1F9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338" y="920659"/>
            <a:ext cx="7645299" cy="12004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07F82EA-6467-403F-9AF7-AE27E454A3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14" b="-1"/>
          <a:stretch/>
        </p:blipFill>
        <p:spPr>
          <a:xfrm>
            <a:off x="965200" y="2427610"/>
            <a:ext cx="7180952" cy="150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064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78C4C76-2130-43D6-ABF8-A0D42B46969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41D81A0-A6FF-45E1-9BF0-05D9D5C9C10C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9B7568F-9B2B-42AF-A8F3-094730C7B929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E4B6FE6-02B3-4D19-8490-9DD4D22C8311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0" name="标题占位符 1">
            <a:extLst>
              <a:ext uri="{FF2B5EF4-FFF2-40B4-BE49-F238E27FC236}">
                <a16:creationId xmlns:a16="http://schemas.microsoft.com/office/drawing/2014/main" id="{262568E6-65BB-4A70-ADA5-1C64F26B8091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016616-DC17-4753-9B10-DDF8DB758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530" y="1137976"/>
            <a:ext cx="5664940" cy="507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145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78C4C76-2130-43D6-ABF8-A0D42B46969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41D81A0-A6FF-45E1-9BF0-05D9D5C9C10C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9B7568F-9B2B-42AF-A8F3-094730C7B929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E4B6FE6-02B3-4D19-8490-9DD4D22C8311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0" name="标题占位符 1">
            <a:extLst>
              <a:ext uri="{FF2B5EF4-FFF2-40B4-BE49-F238E27FC236}">
                <a16:creationId xmlns:a16="http://schemas.microsoft.com/office/drawing/2014/main" id="{262568E6-65BB-4A70-ADA5-1C64F26B8091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3F185D-A221-4C61-B69B-6A857CAE0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444" y="1275438"/>
            <a:ext cx="6964711" cy="4307124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E813DB46-B764-41DC-80C0-66E45FC00DA0}"/>
              </a:ext>
            </a:extLst>
          </p:cNvPr>
          <p:cNvSpPr txBox="1"/>
          <p:nvPr/>
        </p:nvSpPr>
        <p:spPr>
          <a:xfrm>
            <a:off x="2263816" y="3373914"/>
            <a:ext cx="1309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effectLst/>
                <a:latin typeface="+mn-ea"/>
              </a:rPr>
              <a:t>HRNetV2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6686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78C4C76-2130-43D6-ABF8-A0D42B46969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41D81A0-A6FF-45E1-9BF0-05D9D5C9C10C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9B7568F-9B2B-42AF-A8F3-094730C7B929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E4B6FE6-02B3-4D19-8490-9DD4D22C8311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0" name="标题占位符 1">
            <a:extLst>
              <a:ext uri="{FF2B5EF4-FFF2-40B4-BE49-F238E27FC236}">
                <a16:creationId xmlns:a16="http://schemas.microsoft.com/office/drawing/2014/main" id="{262568E6-65BB-4A70-ADA5-1C64F26B8091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D9D450-6D98-4881-8034-5092D4777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5130" y="1267786"/>
            <a:ext cx="6869039" cy="306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37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78C4C76-2130-43D6-ABF8-A0D42B46969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41D81A0-A6FF-45E1-9BF0-05D9D5C9C10C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9B7568F-9B2B-42AF-A8F3-094730C7B929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E4B6FE6-02B3-4D19-8490-9DD4D22C8311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0" name="标题占位符 1">
            <a:extLst>
              <a:ext uri="{FF2B5EF4-FFF2-40B4-BE49-F238E27FC236}">
                <a16:creationId xmlns:a16="http://schemas.microsoft.com/office/drawing/2014/main" id="{262568E6-65BB-4A70-ADA5-1C64F26B8091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04F9A0-949A-4E5C-A461-77182B549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1070" y="1015723"/>
            <a:ext cx="7449860" cy="511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844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78C4C76-2130-43D6-ABF8-A0D42B46969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41D81A0-A6FF-45E1-9BF0-05D9D5C9C10C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9B7568F-9B2B-42AF-A8F3-094730C7B929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E4B6FE6-02B3-4D19-8490-9DD4D22C8311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0" name="标题占位符 1">
            <a:extLst>
              <a:ext uri="{FF2B5EF4-FFF2-40B4-BE49-F238E27FC236}">
                <a16:creationId xmlns:a16="http://schemas.microsoft.com/office/drawing/2014/main" id="{262568E6-65BB-4A70-ADA5-1C64F26B8091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7C214A-CDF2-4651-958C-52F7B7526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0033" y="1147813"/>
            <a:ext cx="8251934" cy="483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18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78C4C76-2130-43D6-ABF8-A0D42B46969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41D81A0-A6FF-45E1-9BF0-05D9D5C9C10C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9B7568F-9B2B-42AF-A8F3-094730C7B929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E4B6FE6-02B3-4D19-8490-9DD4D22C8311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0" name="标题占位符 1">
            <a:extLst>
              <a:ext uri="{FF2B5EF4-FFF2-40B4-BE49-F238E27FC236}">
                <a16:creationId xmlns:a16="http://schemas.microsoft.com/office/drawing/2014/main" id="{262568E6-65BB-4A70-ADA5-1C64F26B8091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DB394D-9B79-4405-B784-7BF86B97D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258" y="1205332"/>
            <a:ext cx="8535483" cy="409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33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78C4C76-2130-43D6-ABF8-A0D42B46969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41D81A0-A6FF-45E1-9BF0-05D9D5C9C10C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9B7568F-9B2B-42AF-A8F3-094730C7B929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E4B6FE6-02B3-4D19-8490-9DD4D22C8311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0" name="标题占位符 1">
            <a:extLst>
              <a:ext uri="{FF2B5EF4-FFF2-40B4-BE49-F238E27FC236}">
                <a16:creationId xmlns:a16="http://schemas.microsoft.com/office/drawing/2014/main" id="{262568E6-65BB-4A70-ADA5-1C64F26B8091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F0266E-1831-48E7-A9CA-104701B98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615" y="858651"/>
            <a:ext cx="9826842" cy="56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65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35CE67DA-8DF0-4A90-BBA9-237E6B31F313}"/>
              </a:ext>
            </a:extLst>
          </p:cNvPr>
          <p:cNvSpPr txBox="1"/>
          <p:nvPr/>
        </p:nvSpPr>
        <p:spPr>
          <a:xfrm>
            <a:off x="1042966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3D7E4E-E203-4F5A-B10D-425540D76B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66" y="942722"/>
            <a:ext cx="2795666" cy="497255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611A5F0-EDF4-4847-BD9E-7B46157D76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53"/>
          <a:stretch/>
        </p:blipFill>
        <p:spPr>
          <a:xfrm>
            <a:off x="4455270" y="2085853"/>
            <a:ext cx="4526890" cy="2446977"/>
          </a:xfrm>
          <a:prstGeom prst="rect">
            <a:avLst/>
          </a:prstGeom>
        </p:spPr>
      </p:pic>
      <p:sp>
        <p:nvSpPr>
          <p:cNvPr id="8" name="流程图: 接点 7">
            <a:extLst>
              <a:ext uri="{FF2B5EF4-FFF2-40B4-BE49-F238E27FC236}">
                <a16:creationId xmlns:a16="http://schemas.microsoft.com/office/drawing/2014/main" id="{174D0234-0D82-4F7E-A004-C423F0D61056}"/>
              </a:ext>
            </a:extLst>
          </p:cNvPr>
          <p:cNvSpPr/>
          <p:nvPr/>
        </p:nvSpPr>
        <p:spPr>
          <a:xfrm>
            <a:off x="7817853" y="2950286"/>
            <a:ext cx="447465" cy="440614"/>
          </a:xfrm>
          <a:prstGeom prst="flowChartConnector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流程图: 接点 21">
            <a:extLst>
              <a:ext uri="{FF2B5EF4-FFF2-40B4-BE49-F238E27FC236}">
                <a16:creationId xmlns:a16="http://schemas.microsoft.com/office/drawing/2014/main" id="{160D04FD-88B8-494B-B74E-45C1FAAA3B65}"/>
              </a:ext>
            </a:extLst>
          </p:cNvPr>
          <p:cNvSpPr/>
          <p:nvPr/>
        </p:nvSpPr>
        <p:spPr>
          <a:xfrm>
            <a:off x="8265318" y="2950286"/>
            <a:ext cx="447465" cy="440614"/>
          </a:xfrm>
          <a:prstGeom prst="flowChartConnector">
            <a:avLst/>
          </a:prstGeom>
          <a:noFill/>
          <a:ln>
            <a:solidFill>
              <a:srgbClr val="02BE8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268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951492"/>
            <a:ext cx="12192001" cy="1838567"/>
          </a:xfrm>
          <a:prstGeom prst="rect">
            <a:avLst/>
          </a:prstGeom>
          <a:solidFill>
            <a:srgbClr val="1C6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44784" y="2252225"/>
            <a:ext cx="3793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>
              <a:defRPr/>
            </a:pPr>
            <a:r>
              <a:rPr lang="zh-CN" altLang="en-US" sz="5400" b="1" dirty="0">
                <a:solidFill>
                  <a:prstClr val="white"/>
                </a:solidFill>
                <a:cs typeface="+mn-ea"/>
                <a:sym typeface="+mn-lt"/>
              </a:rPr>
              <a:t>感 谢 聆 听</a:t>
            </a:r>
          </a:p>
        </p:txBody>
      </p:sp>
      <p:sp>
        <p:nvSpPr>
          <p:cNvPr id="12" name="椭圆 11"/>
          <p:cNvSpPr/>
          <p:nvPr/>
        </p:nvSpPr>
        <p:spPr>
          <a:xfrm>
            <a:off x="1524353" y="1558640"/>
            <a:ext cx="2624273" cy="26242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81" y="1418982"/>
            <a:ext cx="3140616" cy="290358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1" y="212782"/>
            <a:ext cx="1966449" cy="575997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444598" y="3263845"/>
            <a:ext cx="6498497" cy="276956"/>
          </a:xfrm>
          <a:prstGeom prst="rect">
            <a:avLst/>
          </a:prstGeom>
        </p:spPr>
        <p:txBody>
          <a:bodyPr wrap="square" lIns="91397" tIns="45699" rIns="91397" bIns="45699">
            <a:spAutoFit/>
          </a:bodyPr>
          <a:lstStyle/>
          <a:p>
            <a:pPr defTabSz="913765">
              <a:defRPr/>
            </a:pPr>
            <a:r>
              <a:rPr lang="en-US" altLang="zh-CN" sz="1200" b="1" dirty="0">
                <a:solidFill>
                  <a:prstClr val="white"/>
                </a:solidFill>
                <a:cs typeface="+mn-ea"/>
                <a:sym typeface="+mn-lt"/>
              </a:rPr>
              <a:t>THANKS FOR ALL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EFD57F9A-DF8B-4A2B-AE1D-EF9F24DED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66" y="942722"/>
            <a:ext cx="2795666" cy="4972556"/>
          </a:xfrm>
          <a:prstGeom prst="rect">
            <a:avLst/>
          </a:prstGeom>
        </p:spPr>
      </p:pic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35CE67DA-8DF0-4A90-BBA9-237E6B31F313}"/>
              </a:ext>
            </a:extLst>
          </p:cNvPr>
          <p:cNvSpPr txBox="1"/>
          <p:nvPr/>
        </p:nvSpPr>
        <p:spPr>
          <a:xfrm>
            <a:off x="1042966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899E35-24F7-4D48-915C-F82605997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9939" y="2520961"/>
            <a:ext cx="4760322" cy="1816077"/>
          </a:xfrm>
          <a:prstGeom prst="rect">
            <a:avLst/>
          </a:prstGeom>
        </p:spPr>
      </p:pic>
      <p:sp>
        <p:nvSpPr>
          <p:cNvPr id="6" name="流程图: 接点 5">
            <a:extLst>
              <a:ext uri="{FF2B5EF4-FFF2-40B4-BE49-F238E27FC236}">
                <a16:creationId xmlns:a16="http://schemas.microsoft.com/office/drawing/2014/main" id="{381516D4-5B0B-4D72-8377-694BA8E15C60}"/>
              </a:ext>
            </a:extLst>
          </p:cNvPr>
          <p:cNvSpPr/>
          <p:nvPr/>
        </p:nvSpPr>
        <p:spPr>
          <a:xfrm>
            <a:off x="7831433" y="2626979"/>
            <a:ext cx="1083133" cy="1038714"/>
          </a:xfrm>
          <a:prstGeom prst="flowChartConnector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293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35CE67DA-8DF0-4A90-BBA9-237E6B31F313}"/>
              </a:ext>
            </a:extLst>
          </p:cNvPr>
          <p:cNvSpPr txBox="1"/>
          <p:nvPr/>
        </p:nvSpPr>
        <p:spPr>
          <a:xfrm>
            <a:off x="1042966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F5A1BF-F5EC-4396-9D18-109B5A810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66" y="1295917"/>
            <a:ext cx="2942142" cy="317088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AF09153-9E2E-49EF-B45A-EF46683FC2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6758" y="1295917"/>
            <a:ext cx="2942142" cy="317088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250E640-9304-4479-9547-7C64403168CB}"/>
              </a:ext>
            </a:extLst>
          </p:cNvPr>
          <p:cNvSpPr txBox="1"/>
          <p:nvPr/>
        </p:nvSpPr>
        <p:spPr>
          <a:xfrm>
            <a:off x="965200" y="822179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数据不确定性</a:t>
            </a:r>
            <a:r>
              <a:rPr lang="en-US" altLang="zh-CN" dirty="0"/>
              <a:t>----</a:t>
            </a:r>
            <a:r>
              <a:rPr lang="zh-CN" altLang="en-US" dirty="0"/>
              <a:t>标注</a:t>
            </a:r>
            <a:r>
              <a:rPr lang="zh-CN" altLang="en-US" b="1" dirty="0"/>
              <a:t>遗漏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A8219F0-9D5B-4185-AC91-C50050837462}"/>
              </a:ext>
            </a:extLst>
          </p:cNvPr>
          <p:cNvGrpSpPr/>
          <p:nvPr/>
        </p:nvGrpSpPr>
        <p:grpSpPr>
          <a:xfrm>
            <a:off x="4809862" y="1287393"/>
            <a:ext cx="2942142" cy="3179412"/>
            <a:chOff x="1051055" y="1842611"/>
            <a:chExt cx="2621660" cy="2833085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BFE32408-4329-4B02-A1EF-00980C305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1055" y="1842611"/>
              <a:ext cx="2621660" cy="2833085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0390DF9B-D1D1-460D-8DBF-1028B850F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04887" y="2476500"/>
              <a:ext cx="100569" cy="854834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C6B53840-3D9B-46A4-8A87-3D13E4AD1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90621" y="2441298"/>
              <a:ext cx="100569" cy="890036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5E665F8F-D58C-4356-877C-3CBF15017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67084" y="2436023"/>
              <a:ext cx="761910" cy="80953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0FB28282-17B8-42C7-92BA-5BB8CB80C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25969" y="3259152"/>
              <a:ext cx="864652" cy="653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6421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35CE67DA-8DF0-4A90-BBA9-237E6B31F313}"/>
              </a:ext>
            </a:extLst>
          </p:cNvPr>
          <p:cNvSpPr txBox="1"/>
          <p:nvPr/>
        </p:nvSpPr>
        <p:spPr>
          <a:xfrm>
            <a:off x="1042966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F5A1BF-F5EC-4396-9D18-109B5A810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66" y="1295917"/>
            <a:ext cx="2942142" cy="31708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8EC7E46-9F77-40FA-9466-14F80774D2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806" y="1295917"/>
            <a:ext cx="2934254" cy="317088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AF09153-9E2E-49EF-B45A-EF46683FC2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6758" y="1295917"/>
            <a:ext cx="2942142" cy="317088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250E640-9304-4479-9547-7C64403168CB}"/>
              </a:ext>
            </a:extLst>
          </p:cNvPr>
          <p:cNvSpPr txBox="1"/>
          <p:nvPr/>
        </p:nvSpPr>
        <p:spPr>
          <a:xfrm>
            <a:off x="965200" y="822179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数据不确定性</a:t>
            </a:r>
            <a:r>
              <a:rPr lang="en-US" altLang="zh-CN" dirty="0"/>
              <a:t>----</a:t>
            </a:r>
            <a:r>
              <a:rPr lang="zh-CN" altLang="en-US" dirty="0"/>
              <a:t>标注</a:t>
            </a:r>
            <a:r>
              <a:rPr lang="zh-CN" altLang="en-US" b="1" dirty="0"/>
              <a:t>遗漏</a:t>
            </a:r>
          </a:p>
        </p:txBody>
      </p:sp>
    </p:spTree>
    <p:extLst>
      <p:ext uri="{BB962C8B-B14F-4D97-AF65-F5344CB8AC3E}">
        <p14:creationId xmlns:p14="http://schemas.microsoft.com/office/powerpoint/2010/main" val="51402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wbeyijpg">
      <a:majorFont>
        <a:latin typeface="Times New Roman" panose="020F0302020204030204"/>
        <a:ea typeface="微软雅黑"/>
        <a:cs typeface=""/>
      </a:majorFont>
      <a:minorFont>
        <a:latin typeface="Times New Roman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4-2</Template>
  <TotalTime>16818</TotalTime>
  <Words>2273</Words>
  <Application>Microsoft Office PowerPoint</Application>
  <PresentationFormat>宽屏</PresentationFormat>
  <Paragraphs>510</Paragraphs>
  <Slides>60</Slides>
  <Notes>59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69" baseType="lpstr">
      <vt:lpstr>inherit</vt:lpstr>
      <vt:lpstr>KaTeX_Main</vt:lpstr>
      <vt:lpstr>KaTeX_Math</vt:lpstr>
      <vt:lpstr>PingFang SC</vt:lpstr>
      <vt:lpstr>等线</vt:lpstr>
      <vt:lpstr>微软雅黑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won gary</dc:creator>
  <cp:lastModifiedBy>建宇 戚</cp:lastModifiedBy>
  <cp:revision>1411</cp:revision>
  <dcterms:created xsi:type="dcterms:W3CDTF">2022-04-19T02:24:36Z</dcterms:created>
  <dcterms:modified xsi:type="dcterms:W3CDTF">2025-03-29T03:37:55Z</dcterms:modified>
</cp:coreProperties>
</file>